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00" r:id="rId1"/>
  </p:sldMasterIdLst>
  <p:notesMasterIdLst>
    <p:notesMasterId r:id="rId33"/>
  </p:notesMasterIdLst>
  <p:handoutMasterIdLst>
    <p:handoutMasterId r:id="rId34"/>
  </p:handoutMasterIdLst>
  <p:sldIdLst>
    <p:sldId id="434" r:id="rId2"/>
    <p:sldId id="433" r:id="rId3"/>
    <p:sldId id="382" r:id="rId4"/>
    <p:sldId id="390" r:id="rId5"/>
    <p:sldId id="426" r:id="rId6"/>
    <p:sldId id="389" r:id="rId7"/>
    <p:sldId id="391" r:id="rId8"/>
    <p:sldId id="393" r:id="rId9"/>
    <p:sldId id="425" r:id="rId10"/>
    <p:sldId id="394" r:id="rId11"/>
    <p:sldId id="395" r:id="rId12"/>
    <p:sldId id="427" r:id="rId13"/>
    <p:sldId id="399" r:id="rId14"/>
    <p:sldId id="429" r:id="rId15"/>
    <p:sldId id="400" r:id="rId16"/>
    <p:sldId id="401" r:id="rId17"/>
    <p:sldId id="402" r:id="rId18"/>
    <p:sldId id="404" r:id="rId19"/>
    <p:sldId id="403" r:id="rId20"/>
    <p:sldId id="405" r:id="rId21"/>
    <p:sldId id="406" r:id="rId22"/>
    <p:sldId id="431" r:id="rId23"/>
    <p:sldId id="409" r:id="rId24"/>
    <p:sldId id="410" r:id="rId25"/>
    <p:sldId id="411" r:id="rId26"/>
    <p:sldId id="412" r:id="rId27"/>
    <p:sldId id="414" r:id="rId28"/>
    <p:sldId id="415" r:id="rId29"/>
    <p:sldId id="416" r:id="rId30"/>
    <p:sldId id="417" r:id="rId31"/>
    <p:sldId id="419" r:id="rId32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9668" autoAdjust="0"/>
  </p:normalViewPr>
  <p:slideViewPr>
    <p:cSldViewPr>
      <p:cViewPr varScale="1">
        <p:scale>
          <a:sx n="111" d="100"/>
          <a:sy n="111" d="100"/>
        </p:scale>
        <p:origin x="-1542" y="-96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4" d="100"/>
          <a:sy n="134" d="100"/>
        </p:scale>
        <p:origin x="-1554" y="-90"/>
      </p:cViewPr>
      <p:guideLst>
        <p:guide orient="horz" pos="3222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8" cy="511731"/>
          </a:xfrm>
          <a:prstGeom prst="rect">
            <a:avLst/>
          </a:prstGeom>
        </p:spPr>
        <p:txBody>
          <a:bodyPr vert="horz" lIns="94655" tIns="47327" rIns="94655" bIns="47327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8" cy="511731"/>
          </a:xfrm>
          <a:prstGeom prst="rect">
            <a:avLst/>
          </a:prstGeom>
        </p:spPr>
        <p:txBody>
          <a:bodyPr vert="horz" lIns="94655" tIns="47327" rIns="94655" bIns="47327"/>
          <a:lstStyle>
            <a:lvl1pPr algn="r">
              <a:defRPr sz="1200"/>
            </a:lvl1pPr>
          </a:lstStyle>
          <a:p>
            <a:pPr lvl="0">
              <a:defRPr/>
            </a:pPr>
            <a:fld id="{C4A2DF40-A12D-4DAB-812C-8C6BAC185C2E}" type="datetime1">
              <a:rPr lang="ko-KR" altLang="en-US">
                <a:latin typeface="나눔스퀘어라운드 Regular"/>
                <a:ea typeface="나눔스퀘어라운드 Regular"/>
              </a:rPr>
              <a:pPr lvl="0">
                <a:defRPr/>
              </a:pPr>
              <a:t>2025-01-03</a:t>
            </a:fld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8428" cy="511731"/>
          </a:xfrm>
          <a:prstGeom prst="rect">
            <a:avLst/>
          </a:prstGeom>
        </p:spPr>
        <p:txBody>
          <a:bodyPr vert="horz" lIns="94655" tIns="47327" rIns="94655" bIns="47327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8" cy="511731"/>
          </a:xfrm>
          <a:prstGeom prst="rect">
            <a:avLst/>
          </a:prstGeom>
        </p:spPr>
        <p:txBody>
          <a:bodyPr vert="horz" lIns="94655" tIns="47327" rIns="94655" bIns="47327" anchor="b"/>
          <a:lstStyle>
            <a:lvl1pPr algn="r">
              <a:defRPr sz="1200"/>
            </a:lvl1pPr>
          </a:lstStyle>
          <a:p>
            <a:pPr lvl="0">
              <a:defRPr/>
            </a:pPr>
            <a:fld id="{3F793330-2C3D-4505-A6C4-4F88960E45DC}" type="slidenum">
              <a:rPr lang="ko-KR" altLang="en-US">
                <a:latin typeface="나눔스퀘어라운드 Regular"/>
                <a:ea typeface="나눔스퀘어라운드 Regular"/>
              </a:rPr>
              <a:pPr lvl="0">
                <a:defRPr/>
              </a:pPr>
              <a:t>‹#›</a:t>
            </a:fld>
            <a:endParaRPr lang="ko-KR" altLang="en-US">
              <a:latin typeface="나눔스퀘어라운드 Regular"/>
              <a:ea typeface="나눔스퀘어라운드 Regular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8" cy="511731"/>
          </a:xfrm>
          <a:prstGeom prst="rect">
            <a:avLst/>
          </a:prstGeom>
        </p:spPr>
        <p:txBody>
          <a:bodyPr vert="horz" lIns="94655" tIns="47327" rIns="94655" bIns="47327"/>
          <a:lstStyle>
            <a:lvl1pPr algn="l">
              <a:defRPr sz="1200">
                <a:latin typeface="나눔스퀘어라운드 Regular"/>
                <a:ea typeface="나눔스퀘어라운드 Regular"/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8" cy="511731"/>
          </a:xfrm>
          <a:prstGeom prst="rect">
            <a:avLst/>
          </a:prstGeom>
        </p:spPr>
        <p:txBody>
          <a:bodyPr vert="horz" lIns="94655" tIns="47327" rIns="94655" bIns="47327"/>
          <a:lstStyle>
            <a:lvl1pPr algn="r">
              <a:defRPr sz="1200">
                <a:latin typeface="나눔스퀘어라운드 Regular"/>
                <a:ea typeface="나눔스퀘어라운드 Regular"/>
              </a:defRPr>
            </a:lvl1pPr>
          </a:lstStyle>
          <a:p>
            <a:pPr lvl="0">
              <a:defRPr/>
            </a:pPr>
            <a:fld id="{6C185EFB-DD5D-44DE-838C-6B093CD3F63E}" type="datetime1">
              <a:rPr lang="ko-KR" altLang="en-US"/>
              <a:pPr lvl="0">
                <a:defRPr/>
              </a:pPr>
              <a:t>2025-01-03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92188" y="768350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5" tIns="47327" rIns="94655" bIns="47327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3"/>
            <a:ext cx="5683250" cy="4605576"/>
          </a:xfrm>
          <a:prstGeom prst="rect">
            <a:avLst/>
          </a:prstGeom>
        </p:spPr>
        <p:txBody>
          <a:bodyPr vert="horz" lIns="94655" tIns="47327" rIns="94655" bIns="47327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8" cy="511731"/>
          </a:xfrm>
          <a:prstGeom prst="rect">
            <a:avLst/>
          </a:prstGeom>
        </p:spPr>
        <p:txBody>
          <a:bodyPr vert="horz" lIns="94655" tIns="47327" rIns="94655" bIns="47327" anchor="b"/>
          <a:lstStyle>
            <a:lvl1pPr algn="l">
              <a:defRPr sz="1200">
                <a:latin typeface="나눔스퀘어라운드 Regular"/>
                <a:ea typeface="나눔스퀘어라운드 Regular"/>
              </a:defRPr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8" cy="511731"/>
          </a:xfrm>
          <a:prstGeom prst="rect">
            <a:avLst/>
          </a:prstGeom>
        </p:spPr>
        <p:txBody>
          <a:bodyPr vert="horz" lIns="94655" tIns="47327" rIns="94655" bIns="47327" anchor="b"/>
          <a:lstStyle>
            <a:lvl1pPr algn="r">
              <a:defRPr sz="1200">
                <a:latin typeface="나눔스퀘어라운드 Regular"/>
                <a:ea typeface="나눔스퀘어라운드 Regular"/>
              </a:defRPr>
            </a:lvl1pPr>
          </a:lstStyle>
          <a:p>
            <a:pPr lvl="0">
              <a:defRPr/>
            </a:pPr>
            <a:fld id="{258EA8AE-9D7C-4846-85D2-C2F4623F5CD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나눔스퀘어라운드 Regular"/>
        <a:ea typeface="나눔스퀘어라운드 Regular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스퀘어라운드 Regular"/>
        <a:ea typeface="나눔스퀘어라운드 Regular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스퀘어라운드 Regular"/>
        <a:ea typeface="나눔스퀘어라운드 Regular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스퀘어라운드 Regular"/>
        <a:ea typeface="나눔스퀘어라운드 Regular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스퀘어라운드 Regular"/>
        <a:ea typeface="나눔스퀘어라운드 Regular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/>
          </a:ln>
        </p:spPr>
      </p:sp>
      <p:sp>
        <p:nvSpPr>
          <p:cNvPr id="5123" name="슬라이드 노트 개체 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wrap="square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1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>
            <a:miter/>
          </a:ln>
        </p:spPr>
        <p:txBody>
          <a:bodyPr/>
          <a:lstStyle/>
          <a:p>
            <a:pPr lvl="0">
              <a:defRPr/>
            </a:pPr>
            <a:fld id="{EE8F9EE8-8D25-4EFB-A235-A9FF64C31E76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yejin\Desktop\이미지\국영문혼용-[변환됨]_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507945"/>
            <a:ext cx="1739788" cy="35007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>
            <a:spLocks/>
          </p:cNvSpPr>
          <p:nvPr userDrawn="1"/>
        </p:nvSpPr>
        <p:spPr bwMode="auto">
          <a:xfrm>
            <a:off x="323527" y="1440000"/>
            <a:ext cx="6120000" cy="5040000"/>
          </a:xfrm>
          <a:prstGeom prst="roundRect">
            <a:avLst>
              <a:gd name="adj" fmla="val 8584"/>
            </a:avLst>
          </a:prstGeom>
          <a:solidFill>
            <a:srgbClr val="F0F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b="1" dirty="0">
              <a:solidFill>
                <a:srgbClr val="77B2BA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직선 연결선 3"/>
          <p:cNvCxnSpPr/>
          <p:nvPr userDrawn="1"/>
        </p:nvCxnSpPr>
        <p:spPr bwMode="auto">
          <a:xfrm>
            <a:off x="0" y="785794"/>
            <a:ext cx="64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EA8C3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237"/>
          <p:cNvSpPr txBox="1"/>
          <p:nvPr userDrawn="1"/>
        </p:nvSpPr>
        <p:spPr>
          <a:xfrm>
            <a:off x="201558" y="160848"/>
            <a:ext cx="44435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500" spc="-150" dirty="0" smtClean="0">
                <a:solidFill>
                  <a:schemeClr val="tx1"/>
                </a:solidFill>
                <a:latin typeface="나눔스퀘어라운드 ExtraBold" pitchFamily="50" charset="-127"/>
                <a:ea typeface="나눔스퀘어라운드 ExtraBold" pitchFamily="50" charset="-127"/>
              </a:rPr>
              <a:t>1</a:t>
            </a:r>
          </a:p>
        </p:txBody>
      </p:sp>
      <p:sp>
        <p:nvSpPr>
          <p:cNvPr id="6" name="직사각형 5"/>
          <p:cNvSpPr/>
          <p:nvPr userDrawn="1"/>
        </p:nvSpPr>
        <p:spPr>
          <a:xfrm>
            <a:off x="630528" y="203812"/>
            <a:ext cx="720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나눔스퀘어라운드 Bold" pitchFamily="50" charset="-127"/>
                <a:ea typeface="나눔스퀘어라운드 Bold" pitchFamily="50" charset="-127"/>
                <a:cs typeface="Arial" pitchFamily="34" charset="0"/>
              </a:rPr>
              <a:t>양성기관 계정 신청 및 담당자 변경</a:t>
            </a:r>
            <a:endParaRPr lang="en-US" altLang="ko-KR" sz="2800" dirty="0" smtClean="0">
              <a:latin typeface="나눔스퀘어라운드 Bold" pitchFamily="50" charset="-127"/>
              <a:ea typeface="나눔스퀘어라운드 Bold" pitchFamily="50" charset="-127"/>
              <a:cs typeface="Arial" pitchFamily="34" charset="0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408311" y="1021387"/>
            <a:ext cx="45719" cy="275131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pic>
        <p:nvPicPr>
          <p:cNvPr id="8" name="Picture 2" descr="C:\Users\hyejin\Desktop\이미지\국영문혼용-[변환됨]_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507945"/>
            <a:ext cx="1739788" cy="35007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>
            <a:spLocks/>
          </p:cNvSpPr>
          <p:nvPr userDrawn="1"/>
        </p:nvSpPr>
        <p:spPr bwMode="auto">
          <a:xfrm>
            <a:off x="323527" y="1440000"/>
            <a:ext cx="6120000" cy="5040000"/>
          </a:xfrm>
          <a:prstGeom prst="roundRect">
            <a:avLst>
              <a:gd name="adj" fmla="val 8584"/>
            </a:avLst>
          </a:prstGeom>
          <a:solidFill>
            <a:srgbClr val="F0F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b="1" dirty="0">
              <a:solidFill>
                <a:srgbClr val="77B2B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237"/>
          <p:cNvSpPr txBox="1"/>
          <p:nvPr userDrawn="1"/>
        </p:nvSpPr>
        <p:spPr>
          <a:xfrm>
            <a:off x="201558" y="160848"/>
            <a:ext cx="44435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500" spc="-150" smtClean="0">
                <a:solidFill>
                  <a:schemeClr val="tx1"/>
                </a:solidFill>
                <a:latin typeface="나눔스퀘어라운드 ExtraBold" pitchFamily="50" charset="-127"/>
                <a:ea typeface="나눔스퀘어라운드 ExtraBold" pitchFamily="50" charset="-127"/>
              </a:rPr>
              <a:t>2</a:t>
            </a:r>
            <a:endParaRPr lang="en-US" altLang="ko-KR" sz="3500" spc="-150" dirty="0" smtClean="0">
              <a:solidFill>
                <a:schemeClr val="tx1"/>
              </a:solidFill>
              <a:latin typeface="나눔스퀘어라운드 ExtraBold" pitchFamily="50" charset="-127"/>
              <a:ea typeface="나눔스퀘어라운드 ExtraBold" pitchFamily="50" charset="-127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630528" y="203812"/>
            <a:ext cx="720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smtClean="0">
                <a:latin typeface="나눔스퀘어라운드 Bold" pitchFamily="50" charset="-127"/>
                <a:ea typeface="나눔스퀘어라운드 Bold" pitchFamily="50" charset="-127"/>
                <a:cs typeface="Arial" pitchFamily="34" charset="0"/>
              </a:rPr>
              <a:t>평생교육사 자격증 온라인 신청</a:t>
            </a:r>
            <a:endParaRPr lang="en-US" altLang="ko-KR" sz="2800" dirty="0" smtClean="0">
              <a:latin typeface="나눔스퀘어라운드 Bold" pitchFamily="50" charset="-127"/>
              <a:ea typeface="나눔스퀘어라운드 Bold" pitchFamily="50" charset="-127"/>
              <a:cs typeface="Arial" pitchFamily="34" charset="0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408311" y="1021387"/>
            <a:ext cx="45719" cy="275131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pic>
        <p:nvPicPr>
          <p:cNvPr id="8" name="Picture 2" descr="C:\Users\hyejin\Desktop\이미지\국영문혼용-[변환됨]_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507945"/>
            <a:ext cx="1739788" cy="350079"/>
          </a:xfrm>
          <a:prstGeom prst="rect">
            <a:avLst/>
          </a:prstGeom>
          <a:noFill/>
        </p:spPr>
      </p:pic>
      <p:cxnSp>
        <p:nvCxnSpPr>
          <p:cNvPr id="9" name="직선 연결선 8"/>
          <p:cNvCxnSpPr/>
          <p:nvPr userDrawn="1"/>
        </p:nvCxnSpPr>
        <p:spPr bwMode="auto">
          <a:xfrm>
            <a:off x="0" y="785794"/>
            <a:ext cx="64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EA8C3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>
            <a:spLocks/>
          </p:cNvSpPr>
          <p:nvPr userDrawn="1"/>
        </p:nvSpPr>
        <p:spPr bwMode="auto">
          <a:xfrm>
            <a:off x="323527" y="1440000"/>
            <a:ext cx="6120000" cy="5040000"/>
          </a:xfrm>
          <a:prstGeom prst="roundRect">
            <a:avLst>
              <a:gd name="adj" fmla="val 8584"/>
            </a:avLst>
          </a:prstGeom>
          <a:solidFill>
            <a:srgbClr val="F0F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b="1" dirty="0">
              <a:solidFill>
                <a:srgbClr val="77B2B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직사각형 6"/>
          <p:cNvSpPr/>
          <p:nvPr userDrawn="1"/>
        </p:nvSpPr>
        <p:spPr>
          <a:xfrm>
            <a:off x="408311" y="1021387"/>
            <a:ext cx="45719" cy="275131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sp>
        <p:nvSpPr>
          <p:cNvPr id="8" name="TextBox 237"/>
          <p:cNvSpPr txBox="1"/>
          <p:nvPr userDrawn="1"/>
        </p:nvSpPr>
        <p:spPr>
          <a:xfrm>
            <a:off x="201558" y="160848"/>
            <a:ext cx="44435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500" spc="-150" smtClean="0">
                <a:solidFill>
                  <a:schemeClr val="tx1"/>
                </a:solidFill>
                <a:latin typeface="나눔스퀘어라운드 ExtraBold" pitchFamily="50" charset="-127"/>
                <a:ea typeface="나눔스퀘어라운드 ExtraBold" pitchFamily="50" charset="-127"/>
              </a:rPr>
              <a:t>3</a:t>
            </a:r>
            <a:endParaRPr lang="en-US" altLang="ko-KR" sz="3500" spc="-150" dirty="0" smtClean="0">
              <a:solidFill>
                <a:schemeClr val="tx1"/>
              </a:solidFill>
              <a:latin typeface="나눔스퀘어라운드 ExtraBold" pitchFamily="50" charset="-127"/>
              <a:ea typeface="나눔스퀘어라운드 ExtraBold" pitchFamily="50" charset="-127"/>
            </a:endParaRPr>
          </a:p>
        </p:txBody>
      </p:sp>
      <p:cxnSp>
        <p:nvCxnSpPr>
          <p:cNvPr id="9" name="직선 연결선 8"/>
          <p:cNvCxnSpPr/>
          <p:nvPr userDrawn="1"/>
        </p:nvCxnSpPr>
        <p:spPr bwMode="auto">
          <a:xfrm>
            <a:off x="0" y="785794"/>
            <a:ext cx="648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EA8C35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직사각형 9"/>
          <p:cNvSpPr/>
          <p:nvPr userDrawn="1"/>
        </p:nvSpPr>
        <p:spPr>
          <a:xfrm>
            <a:off x="630528" y="203812"/>
            <a:ext cx="720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smtClean="0">
                <a:latin typeface="나눔스퀘어라운드 Bold" pitchFamily="50" charset="-127"/>
                <a:ea typeface="나눔스퀘어라운드 Bold" pitchFamily="50" charset="-127"/>
                <a:cs typeface="Arial" pitchFamily="34" charset="0"/>
              </a:rPr>
              <a:t>엑셀 업로드 기능 활용 방법</a:t>
            </a:r>
            <a:endParaRPr lang="en-US" altLang="ko-KR" sz="2800" dirty="0" smtClean="0">
              <a:latin typeface="나눔스퀘어라운드 Bold" pitchFamily="50" charset="-127"/>
              <a:ea typeface="나눔스퀘어라운드 Bold" pitchFamily="50" charset="-127"/>
              <a:cs typeface="Arial" pitchFamily="34" charset="0"/>
            </a:endParaRPr>
          </a:p>
        </p:txBody>
      </p:sp>
      <p:pic>
        <p:nvPicPr>
          <p:cNvPr id="11" name="Picture 2" descr="C:\Users\hyejin\Desktop\이미지\국영문혼용-[변환됨]_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507945"/>
            <a:ext cx="1739788" cy="35007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-1" y="-1"/>
            <a:chExt cx="9144001" cy="6858001"/>
          </a:xfrm>
        </p:grpSpPr>
        <p:sp>
          <p:nvSpPr>
            <p:cNvPr id="1027" name="직각 삼각형 3"/>
            <p:cNvSpPr>
              <a:spLocks noChangeArrowheads="1"/>
            </p:cNvSpPr>
            <p:nvPr/>
          </p:nvSpPr>
          <p:spPr bwMode="auto">
            <a:xfrm rot="5400000">
              <a:off x="-1" y="-1"/>
              <a:ext cx="1752600" cy="17526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28" name="평행 사변형 4"/>
            <p:cNvSpPr>
              <a:spLocks noChangeArrowheads="1"/>
            </p:cNvSpPr>
            <p:nvPr/>
          </p:nvSpPr>
          <p:spPr bwMode="auto">
            <a:xfrm>
              <a:off x="1079499" y="-1"/>
              <a:ext cx="1263650" cy="981075"/>
            </a:xfrm>
            <a:prstGeom prst="parallelogram">
              <a:avLst>
                <a:gd name="adj" fmla="val 98358"/>
              </a:avLst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1029" name="직각 삼각형 5"/>
            <p:cNvSpPr>
              <a:spLocks noChangeArrowheads="1"/>
            </p:cNvSpPr>
            <p:nvPr/>
          </p:nvSpPr>
          <p:spPr bwMode="auto">
            <a:xfrm rot="-5400000">
              <a:off x="7772400" y="5486400"/>
              <a:ext cx="1371600" cy="13716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mtClean="0">
                <a:solidFill>
                  <a:srgbClr val="00000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90" r:id="rId3"/>
    <p:sldLayoutId id="2147483680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12.png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71600" y="1844824"/>
            <a:ext cx="7200800" cy="2812504"/>
          </a:xfrm>
          <a:prstGeom prst="rect">
            <a:avLst/>
          </a:prstGeom>
          <a:ln w="76200" cmpd="tri">
            <a:solidFill>
              <a:schemeClr val="tx1"/>
            </a:solidFill>
          </a:ln>
        </p:spPr>
        <p:txBody>
          <a:bodyPr wrap="none" anchor="ctr">
            <a:no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ko-KR" altLang="en-US" sz="4000" spc="300" dirty="0">
                <a:latin typeface="HY견고딕" pitchFamily="18" charset="-127"/>
                <a:ea typeface="HY견고딕" pitchFamily="18" charset="-127"/>
              </a:rPr>
              <a:t>평생교육사 </a:t>
            </a:r>
            <a:r>
              <a:rPr lang="ko-KR" altLang="en-US" sz="4000" spc="300" dirty="0" smtClean="0">
                <a:latin typeface="HY견고딕" pitchFamily="18" charset="-127"/>
                <a:ea typeface="HY견고딕" pitchFamily="18" charset="-127"/>
              </a:rPr>
              <a:t>자격발급</a:t>
            </a:r>
            <a:endParaRPr lang="ko-KR" altLang="en-US" sz="4000" spc="300" dirty="0">
              <a:latin typeface="HY견고딕" pitchFamily="18" charset="-127"/>
              <a:ea typeface="HY견고딕" pitchFamily="18" charset="-127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ko-KR" altLang="en-US" sz="4000" spc="300" dirty="0" smtClean="0">
                <a:latin typeface="HY견고딕" pitchFamily="18" charset="-127"/>
                <a:ea typeface="HY견고딕" pitchFamily="18" charset="-127"/>
              </a:rPr>
              <a:t>온라인 신청방법 안내</a:t>
            </a:r>
            <a:endParaRPr lang="ko-KR" altLang="en-US" sz="4000" spc="3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5" descr="그림11.png"/>
          <p:cNvPicPr>
            <a:picLocks noChangeAspect="1"/>
          </p:cNvPicPr>
          <p:nvPr/>
        </p:nvPicPr>
        <p:blipFill rotWithShape="1">
          <a:blip r:embed="rId2" cstate="print"/>
          <a:stretch>
            <a:fillRect/>
          </a:stretch>
        </p:blipFill>
        <p:spPr>
          <a:xfrm>
            <a:off x="4283967" y="3592566"/>
            <a:ext cx="4896544" cy="379687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395536" y="1772816"/>
            <a:ext cx="5933881" cy="4320000"/>
            <a:chOff x="395536" y="1772816"/>
            <a:chExt cx="5933881" cy="4320000"/>
          </a:xfrm>
        </p:grpSpPr>
        <p:pic>
          <p:nvPicPr>
            <p:cNvPr id="13" name="Picture 3" descr="C:\Users\위성희\Desktop\0002.jp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/>
            <a:stretch>
              <a:fillRect/>
            </a:stretch>
          </p:blipFill>
          <p:spPr>
            <a:xfrm>
              <a:off x="3275856" y="1772816"/>
              <a:ext cx="3053561" cy="4320000"/>
            </a:xfrm>
            <a:prstGeom prst="rect">
              <a:avLst/>
            </a:prstGeom>
            <a:noFill/>
          </p:spPr>
        </p:pic>
        <p:pic>
          <p:nvPicPr>
            <p:cNvPr id="14" name="Picture 2" descr="C:\Users\위성희\Desktop\0001.jpg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/>
            <a:stretch>
              <a:fillRect/>
            </a:stretch>
          </p:blipFill>
          <p:spPr>
            <a:xfrm>
              <a:off x="395536" y="1772816"/>
              <a:ext cx="3053561" cy="4320000"/>
            </a:xfrm>
            <a:prstGeom prst="rect">
              <a:avLst/>
            </a:prstGeom>
            <a:noFill/>
          </p:spPr>
        </p:pic>
      </p:grpSp>
      <p:grpSp>
        <p:nvGrpSpPr>
          <p:cNvPr id="25" name="그룹 45"/>
          <p:cNvGrpSpPr/>
          <p:nvPr/>
        </p:nvGrpSpPr>
        <p:grpSpPr>
          <a:xfrm>
            <a:off x="6588225" y="4819248"/>
            <a:ext cx="2555775" cy="1296149"/>
            <a:chOff x="5220072" y="2988971"/>
            <a:chExt cx="3014901" cy="906156"/>
          </a:xfrm>
        </p:grpSpPr>
        <p:grpSp>
          <p:nvGrpSpPr>
            <p:cNvPr id="26" name="그룹 29"/>
            <p:cNvGrpSpPr/>
            <p:nvPr/>
          </p:nvGrpSpPr>
          <p:grpSpPr>
            <a:xfrm>
              <a:off x="5220072" y="2988971"/>
              <a:ext cx="2760364" cy="906156"/>
              <a:chOff x="5378455" y="2905116"/>
              <a:chExt cx="3286148" cy="1078755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5378455" y="2905116"/>
                <a:ext cx="3286148" cy="1078755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7" name="TextBox 228"/>
            <p:cNvSpPr txBox="1"/>
            <p:nvPr/>
          </p:nvSpPr>
          <p:spPr>
            <a:xfrm>
              <a:off x="5285692" y="3054591"/>
              <a:ext cx="2949281" cy="757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양성기관 증빙자료는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400" b="1" spc="100" smtClean="0">
                  <a:latin typeface="나눔스퀘어라운드 Bold"/>
                  <a:ea typeface="나눔스퀘어라운드 Bold"/>
                </a:rPr>
                <a:t>공문</a:t>
              </a:r>
              <a:r>
                <a:rPr lang="en-US" altLang="ko-KR" sz="1400" b="1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b="1" smtClean="0">
                  <a:latin typeface="나눔스퀘어라운드 Bold"/>
                  <a:ea typeface="나눔스퀘어라운드 Bold"/>
                </a:rPr>
                <a:t>혹은 담당자 변경 </a:t>
              </a:r>
              <a:endParaRPr lang="en-US" altLang="ko-KR" sz="1400" b="1" smtClean="0">
                <a:latin typeface="나눔스퀘어라운드 Bold"/>
                <a:ea typeface="나눔스퀘어라운드 Bold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400" b="1" smtClean="0">
                  <a:latin typeface="나눔스퀘어라운드 Bold"/>
                  <a:ea typeface="나눔스퀘어라운드 Bold"/>
                </a:rPr>
                <a:t>확인서를</a:t>
              </a:r>
              <a:r>
                <a:rPr lang="ko-KR" altLang="en-US" sz="1400" spc="-100" smtClean="0">
                  <a:latin typeface="나눔스퀘어라운드 Bold"/>
                  <a:ea typeface="나눔스퀘어라운드 Bold"/>
                </a:rPr>
                <a:t>첨부합니다</a:t>
              </a:r>
              <a:r>
                <a:rPr lang="en-US" altLang="ko-KR" sz="1400" spc="-100">
                  <a:latin typeface="나눔스퀘어라운드 Bold"/>
                  <a:ea typeface="나눔스퀘어라운드 Bold"/>
                </a:rPr>
                <a:t>. </a:t>
              </a:r>
              <a:endParaRPr kumimoji="0" lang="en-US" altLang="ko-KR" sz="14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담당자 변경 증빙자료 예시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16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10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1026" name="Picture 2" descr="C:\Users\이수희\Documents\반디카메라\Cap 2022-12-28 17-12-54-5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791086"/>
            <a:ext cx="504825" cy="2095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01720" y="2510308"/>
            <a:ext cx="5940000" cy="2590116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" name="직사각형 12"/>
          <p:cNvSpPr/>
          <p:nvPr/>
        </p:nvSpPr>
        <p:spPr>
          <a:xfrm>
            <a:off x="2214404" y="3068960"/>
            <a:ext cx="3725748" cy="19442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14" name="그룹 43"/>
          <p:cNvGrpSpPr/>
          <p:nvPr/>
        </p:nvGrpSpPr>
        <p:grpSpPr>
          <a:xfrm>
            <a:off x="1956852" y="3056082"/>
            <a:ext cx="239168" cy="228902"/>
            <a:chOff x="317493" y="2636912"/>
            <a:chExt cx="323141" cy="288032"/>
          </a:xfrm>
        </p:grpSpPr>
        <p:sp>
          <p:nvSpPr>
            <p:cNvPr id="15" name="타원 1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317493" y="2651564"/>
              <a:ext cx="323141" cy="2517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18" name="그룹 45"/>
          <p:cNvGrpSpPr/>
          <p:nvPr/>
        </p:nvGrpSpPr>
        <p:grpSpPr>
          <a:xfrm>
            <a:off x="6500827" y="1627201"/>
            <a:ext cx="2643173" cy="873105"/>
            <a:chOff x="5220071" y="1988849"/>
            <a:chExt cx="3015167" cy="2314107"/>
          </a:xfrm>
        </p:grpSpPr>
        <p:grpSp>
          <p:nvGrpSpPr>
            <p:cNvPr id="19" name="그룹 28"/>
            <p:cNvGrpSpPr/>
            <p:nvPr/>
          </p:nvGrpSpPr>
          <p:grpSpPr>
            <a:xfrm>
              <a:off x="5220072" y="1988849"/>
              <a:ext cx="3015166" cy="2314107"/>
              <a:chOff x="5378454" y="1714497"/>
              <a:chExt cx="3589483" cy="2754887"/>
            </a:xfrm>
          </p:grpSpPr>
          <p:sp>
            <p:nvSpPr>
              <p:cNvPr id="21" name="모서리가 둥근 직사각형 20"/>
              <p:cNvSpPr/>
              <p:nvPr/>
            </p:nvSpPr>
            <p:spPr>
              <a:xfrm>
                <a:off x="5378454" y="1714497"/>
                <a:ext cx="3589483" cy="2754887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2" name="직각 삼각형 21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0" name="TextBox 227"/>
            <p:cNvSpPr txBox="1"/>
            <p:nvPr/>
          </p:nvSpPr>
          <p:spPr>
            <a:xfrm>
              <a:off x="5220071" y="2115349"/>
              <a:ext cx="2852219" cy="19577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국가평생교육진흥원의 </a:t>
              </a:r>
              <a:endParaRPr lang="ko-KR" altLang="en-US" sz="1400" dirty="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승인처리 후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변경된</a:t>
              </a:r>
              <a:endParaRPr lang="ko-KR" altLang="en-US" sz="1400" dirty="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     담당자 정보로 로그인</a:t>
              </a:r>
              <a:endParaRPr lang="en-US" altLang="ko-KR" sz="1400" dirty="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담당자 </a:t>
            </a:r>
            <a:r>
              <a:rPr lang="ko-KR" altLang="en-US" sz="2200" b="1" dirty="0" smtClean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변경신청 완료 </a:t>
            </a: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화면</a:t>
            </a:r>
            <a:endParaRPr lang="en-US" altLang="ko-KR" sz="2200" b="1" dirty="0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4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11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45"/>
          <p:cNvGrpSpPr/>
          <p:nvPr/>
        </p:nvGrpSpPr>
        <p:grpSpPr>
          <a:xfrm>
            <a:off x="6587999" y="1627200"/>
            <a:ext cx="2556001" cy="432047"/>
            <a:chOff x="5220071" y="1988839"/>
            <a:chExt cx="3015168" cy="900119"/>
          </a:xfrm>
        </p:grpSpPr>
        <p:grpSp>
          <p:nvGrpSpPr>
            <p:cNvPr id="7" name="그룹 28"/>
            <p:cNvGrpSpPr/>
            <p:nvPr/>
          </p:nvGrpSpPr>
          <p:grpSpPr>
            <a:xfrm>
              <a:off x="5220072" y="1988839"/>
              <a:ext cx="2760364" cy="900119"/>
              <a:chOff x="5378456" y="1714487"/>
              <a:chExt cx="3286148" cy="1071570"/>
            </a:xfrm>
          </p:grpSpPr>
          <p:sp>
            <p:nvSpPr>
              <p:cNvPr id="31" name="모서리가 둥근 직사각형 30"/>
              <p:cNvSpPr/>
              <p:nvPr/>
            </p:nvSpPr>
            <p:spPr>
              <a:xfrm>
                <a:off x="5378456" y="1714487"/>
                <a:ext cx="3286148" cy="1071570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5" name="직각 삼각형 34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30" name="TextBox 227"/>
            <p:cNvSpPr txBox="1"/>
            <p:nvPr/>
          </p:nvSpPr>
          <p:spPr>
            <a:xfrm>
              <a:off x="5220071" y="2102382"/>
              <a:ext cx="3015168" cy="7053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60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600" smtClean="0">
                  <a:latin typeface="나눔스퀘어라운드 Bold"/>
                  <a:ea typeface="나눔스퀘어라운드 Bold"/>
                </a:rPr>
                <a:t>로그인</a:t>
              </a:r>
              <a:endParaRPr lang="en-US" altLang="ko-KR" sz="16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평생교육사 자격관리 홈페이지</a:t>
            </a:r>
            <a:r>
              <a:rPr lang="en-US" altLang="ko-KR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(lledu.nile.or.kr)</a:t>
            </a:r>
            <a:endParaRPr lang="en-US" altLang="ko-KR" sz="2200" b="1"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1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12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grpSp>
        <p:nvGrpSpPr>
          <p:cNvPr id="16" name="그룹 45"/>
          <p:cNvGrpSpPr/>
          <p:nvPr/>
        </p:nvGrpSpPr>
        <p:grpSpPr>
          <a:xfrm>
            <a:off x="6588224" y="4869161"/>
            <a:ext cx="2340000" cy="1488798"/>
            <a:chOff x="5220072" y="2988972"/>
            <a:chExt cx="2760364" cy="1040840"/>
          </a:xfrm>
        </p:grpSpPr>
        <p:grpSp>
          <p:nvGrpSpPr>
            <p:cNvPr id="17" name="그룹 29"/>
            <p:cNvGrpSpPr/>
            <p:nvPr/>
          </p:nvGrpSpPr>
          <p:grpSpPr>
            <a:xfrm>
              <a:off x="5220072" y="2988972"/>
              <a:ext cx="2760364" cy="1040840"/>
              <a:chOff x="5378456" y="2905119"/>
              <a:chExt cx="3286148" cy="1239094"/>
            </a:xfrm>
          </p:grpSpPr>
          <p:sp>
            <p:nvSpPr>
              <p:cNvPr id="19" name="모서리가 둥근 직사각형 18"/>
              <p:cNvSpPr/>
              <p:nvPr/>
            </p:nvSpPr>
            <p:spPr>
              <a:xfrm>
                <a:off x="5378456" y="2905119"/>
                <a:ext cx="3286148" cy="1239094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0" name="직각 삼각형 19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8" name="TextBox 228"/>
            <p:cNvSpPr txBox="1"/>
            <p:nvPr/>
          </p:nvSpPr>
          <p:spPr>
            <a:xfrm>
              <a:off x="5276702" y="3059920"/>
              <a:ext cx="2608259" cy="9203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양성기관 계정 정보는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/>
              </a:r>
              <a:br>
                <a:rPr lang="en-US" altLang="ko-KR" sz="1400">
                  <a:latin typeface="나눔스퀘어라운드 Bold"/>
                  <a:ea typeface="나눔스퀘어라운드 Bold"/>
                </a:rPr>
              </a:b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아이디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비밀번호 찾기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또는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 ‘1577-3867’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를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통해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확인 가능합니다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.</a:t>
              </a:r>
              <a:r>
                <a:rPr lang="en-US" altLang="ko-KR" sz="1400" spc="-100">
                  <a:latin typeface="나눔스퀘어라운드 Bold"/>
                  <a:ea typeface="나눔스퀘어라운드 Bold"/>
                </a:rPr>
                <a:t> </a:t>
              </a:r>
              <a:endParaRPr lang="en-US" altLang="ko-KR" sz="14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5688632" cy="431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직사각형 24"/>
          <p:cNvSpPr/>
          <p:nvPr/>
        </p:nvSpPr>
        <p:spPr>
          <a:xfrm>
            <a:off x="4572000" y="4725144"/>
            <a:ext cx="1440160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5" name="그룹 43"/>
          <p:cNvGrpSpPr/>
          <p:nvPr/>
        </p:nvGrpSpPr>
        <p:grpSpPr>
          <a:xfrm>
            <a:off x="4355976" y="4581128"/>
            <a:ext cx="239168" cy="216024"/>
            <a:chOff x="317493" y="2636912"/>
            <a:chExt cx="333960" cy="288032"/>
          </a:xfrm>
        </p:grpSpPr>
        <p:sp>
          <p:nvSpPr>
            <p:cNvPr id="40" name="타원 3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1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그룹 45"/>
          <p:cNvGrpSpPr/>
          <p:nvPr/>
        </p:nvGrpSpPr>
        <p:grpSpPr>
          <a:xfrm>
            <a:off x="6576746" y="1583490"/>
            <a:ext cx="2567253" cy="1020216"/>
            <a:chOff x="5220071" y="1953778"/>
            <a:chExt cx="3028442" cy="2420979"/>
          </a:xfrm>
        </p:grpSpPr>
        <p:grpSp>
          <p:nvGrpSpPr>
            <p:cNvPr id="46" name="그룹 28"/>
            <p:cNvGrpSpPr/>
            <p:nvPr/>
          </p:nvGrpSpPr>
          <p:grpSpPr>
            <a:xfrm>
              <a:off x="5220072" y="1988840"/>
              <a:ext cx="2760364" cy="2314105"/>
              <a:chOff x="5378456" y="1714487"/>
              <a:chExt cx="3286148" cy="2754886"/>
            </a:xfrm>
          </p:grpSpPr>
          <p:sp>
            <p:nvSpPr>
              <p:cNvPr id="48" name="모서리가 둥근 직사각형 47"/>
              <p:cNvSpPr/>
              <p:nvPr/>
            </p:nvSpPr>
            <p:spPr>
              <a:xfrm>
                <a:off x="5378456" y="1714487"/>
                <a:ext cx="3286148" cy="2754886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9" name="직각 삼각형 48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7" name="TextBox 227"/>
            <p:cNvSpPr txBox="1"/>
            <p:nvPr/>
          </p:nvSpPr>
          <p:spPr>
            <a:xfrm>
              <a:off x="5220071" y="1953778"/>
              <a:ext cx="3028442" cy="242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양성기관 로그인 확인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자격증 신규발급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</a:p>
            <a:p>
              <a:pPr>
                <a:lnSpc>
                  <a:spcPct val="150000"/>
                </a:lnSpc>
                <a:defRPr/>
              </a:pP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5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13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5832648" cy="4277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직사각형 39"/>
          <p:cNvSpPr/>
          <p:nvPr/>
        </p:nvSpPr>
        <p:spPr>
          <a:xfrm>
            <a:off x="5652120" y="2204864"/>
            <a:ext cx="576064" cy="7920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3" name="그룹 24"/>
          <p:cNvGrpSpPr/>
          <p:nvPr/>
        </p:nvGrpSpPr>
        <p:grpSpPr>
          <a:xfrm>
            <a:off x="5652120" y="1916832"/>
            <a:ext cx="239168" cy="216024"/>
            <a:chOff x="317493" y="2636912"/>
            <a:chExt cx="318890" cy="288032"/>
          </a:xfrm>
        </p:grpSpPr>
        <p:sp>
          <p:nvSpPr>
            <p:cNvPr id="26" name="타원 2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3275856" y="4581128"/>
            <a:ext cx="239168" cy="241279"/>
            <a:chOff x="317493" y="2636912"/>
            <a:chExt cx="318891" cy="288032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18891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35" name="직사각형 34"/>
          <p:cNvSpPr/>
          <p:nvPr/>
        </p:nvSpPr>
        <p:spPr>
          <a:xfrm>
            <a:off x="3563888" y="4725144"/>
            <a:ext cx="1296144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5"/>
          <p:cNvGrpSpPr/>
          <p:nvPr/>
        </p:nvGrpSpPr>
        <p:grpSpPr>
          <a:xfrm>
            <a:off x="6588000" y="1627200"/>
            <a:ext cx="2448496" cy="1587486"/>
            <a:chOff x="5220072" y="1988840"/>
            <a:chExt cx="2888350" cy="4207520"/>
          </a:xfrm>
        </p:grpSpPr>
        <p:grpSp>
          <p:nvGrpSpPr>
            <p:cNvPr id="6" name="그룹 28"/>
            <p:cNvGrpSpPr/>
            <p:nvPr/>
          </p:nvGrpSpPr>
          <p:grpSpPr>
            <a:xfrm>
              <a:off x="5220072" y="1988840"/>
              <a:ext cx="2760364" cy="4207520"/>
              <a:chOff x="5378456" y="1714487"/>
              <a:chExt cx="3286148" cy="5008949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5008949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54759"/>
              <a:ext cx="2888350" cy="34320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신규발급신청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 클릭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차수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,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신청기간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확인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③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발급 신청하기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자격증 신청 진행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3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14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72816"/>
            <a:ext cx="5760640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직사각형 17"/>
          <p:cNvSpPr/>
          <p:nvPr/>
        </p:nvSpPr>
        <p:spPr>
          <a:xfrm>
            <a:off x="611560" y="4005064"/>
            <a:ext cx="648072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7" name="그룹 18"/>
          <p:cNvGrpSpPr/>
          <p:nvPr/>
        </p:nvGrpSpPr>
        <p:grpSpPr>
          <a:xfrm>
            <a:off x="395536" y="3933056"/>
            <a:ext cx="239168" cy="216024"/>
            <a:chOff x="317493" y="2636912"/>
            <a:chExt cx="318891" cy="288032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18891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2123728" y="4581128"/>
            <a:ext cx="1927872" cy="6851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8" name="그룹 24"/>
          <p:cNvGrpSpPr/>
          <p:nvPr/>
        </p:nvGrpSpPr>
        <p:grpSpPr>
          <a:xfrm>
            <a:off x="1812552" y="4725144"/>
            <a:ext cx="239168" cy="216024"/>
            <a:chOff x="317493" y="2636912"/>
            <a:chExt cx="318890" cy="288032"/>
          </a:xfrm>
        </p:grpSpPr>
        <p:sp>
          <p:nvSpPr>
            <p:cNvPr id="26" name="타원 2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7" name="타원 26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8" name="TextBox 13"/>
            <p:cNvSpPr txBox="1"/>
            <p:nvPr/>
          </p:nvSpPr>
          <p:spPr>
            <a:xfrm>
              <a:off x="317493" y="2651565"/>
              <a:ext cx="31889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3131840" y="5425558"/>
            <a:ext cx="720000" cy="3797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9" name="그룹 28"/>
          <p:cNvGrpSpPr/>
          <p:nvPr/>
        </p:nvGrpSpPr>
        <p:grpSpPr>
          <a:xfrm>
            <a:off x="2843808" y="5517232"/>
            <a:ext cx="239168" cy="216024"/>
            <a:chOff x="317493" y="2636912"/>
            <a:chExt cx="318890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7" name="TextBox 13"/>
            <p:cNvSpPr txBox="1"/>
            <p:nvPr/>
          </p:nvSpPr>
          <p:spPr>
            <a:xfrm>
              <a:off x="317493" y="2651562"/>
              <a:ext cx="353032" cy="2591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45"/>
          <p:cNvGrpSpPr/>
          <p:nvPr/>
        </p:nvGrpSpPr>
        <p:grpSpPr>
          <a:xfrm>
            <a:off x="6587999" y="1627200"/>
            <a:ext cx="2556001" cy="721679"/>
            <a:chOff x="5220071" y="1988840"/>
            <a:chExt cx="3015168" cy="1912761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40"/>
              <a:ext cx="2760364" cy="1912761"/>
              <a:chOff x="5378456" y="1714487"/>
              <a:chExt cx="3286148" cy="2277096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2277096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1" y="2054756"/>
              <a:ext cx="3015168" cy="15619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개정법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/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구법 대상자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    자격요건 확인 및 선택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4644008" y="5805264"/>
            <a:ext cx="1413108" cy="39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5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15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784" y="1700808"/>
            <a:ext cx="57544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직사각형 17"/>
          <p:cNvSpPr/>
          <p:nvPr/>
        </p:nvSpPr>
        <p:spPr>
          <a:xfrm>
            <a:off x="1979712" y="2564904"/>
            <a:ext cx="4320480" cy="31683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580384" y="5796880"/>
            <a:ext cx="1503784" cy="3684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4283968" y="5805264"/>
            <a:ext cx="239168" cy="210528"/>
            <a:chOff x="317493" y="2636912"/>
            <a:chExt cx="318891" cy="294532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18891" cy="2798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523150" y="1571612"/>
            <a:ext cx="5715252" cy="478634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13" name="그룹 45"/>
          <p:cNvGrpSpPr/>
          <p:nvPr/>
        </p:nvGrpSpPr>
        <p:grpSpPr>
          <a:xfrm>
            <a:off x="6588000" y="1627200"/>
            <a:ext cx="2448496" cy="1225736"/>
            <a:chOff x="5220072" y="1988840"/>
            <a:chExt cx="2888350" cy="3248730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40"/>
              <a:ext cx="2760364" cy="3248730"/>
              <a:chOff x="5378456" y="1714487"/>
              <a:chExt cx="3286148" cy="386753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386753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175937"/>
              <a:ext cx="2888350" cy="25206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① 신청인 기본 정보 입력</a:t>
              </a:r>
            </a:p>
            <a:p>
              <a:pPr lvl="0">
                <a:defRPr/>
              </a:pPr>
              <a:endParaRPr lang="en-US" altLang="ko-KR" sz="400" dirty="0">
                <a:latin typeface="나눔스퀘어라운드 Bold"/>
                <a:ea typeface="나눔스퀘어라운드 Bold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    ※ 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실명확인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’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필수</a:t>
              </a:r>
            </a:p>
            <a:p>
              <a:pPr lvl="0">
                <a:defRPr/>
              </a:pPr>
              <a:endParaRPr lang="en-US" altLang="ko-KR" sz="700" dirty="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②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자격등급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및 요건 선택</a:t>
              </a:r>
              <a:endParaRPr lang="en-US" altLang="ko-KR" sz="1400" dirty="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071670" y="2178358"/>
            <a:ext cx="4143404" cy="29651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071670" y="5886420"/>
            <a:ext cx="4143404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0" name="그룹 30"/>
          <p:cNvGrpSpPr/>
          <p:nvPr/>
        </p:nvGrpSpPr>
        <p:grpSpPr>
          <a:xfrm>
            <a:off x="4214810" y="2571744"/>
            <a:ext cx="239168" cy="209432"/>
            <a:chOff x="317493" y="2636912"/>
            <a:chExt cx="335418" cy="327237"/>
          </a:xfrm>
        </p:grpSpPr>
        <p:sp>
          <p:nvSpPr>
            <p:cNvPr id="21" name="타원 2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24" name="그룹 34"/>
          <p:cNvGrpSpPr/>
          <p:nvPr/>
        </p:nvGrpSpPr>
        <p:grpSpPr>
          <a:xfrm>
            <a:off x="2618320" y="5648460"/>
            <a:ext cx="239168" cy="209432"/>
            <a:chOff x="317493" y="2636912"/>
            <a:chExt cx="335417" cy="327237"/>
          </a:xfrm>
        </p:grpSpPr>
        <p:sp>
          <p:nvSpPr>
            <p:cNvPr id="25" name="타원 2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317493" y="2651564"/>
              <a:ext cx="335417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38" name="그룹 45"/>
          <p:cNvGrpSpPr/>
          <p:nvPr/>
        </p:nvGrpSpPr>
        <p:grpSpPr>
          <a:xfrm>
            <a:off x="6588224" y="4797156"/>
            <a:ext cx="2340000" cy="1471234"/>
            <a:chOff x="5220072" y="2988968"/>
            <a:chExt cx="2760364" cy="1028558"/>
          </a:xfrm>
        </p:grpSpPr>
        <p:grpSp>
          <p:nvGrpSpPr>
            <p:cNvPr id="39" name="그룹 29"/>
            <p:cNvGrpSpPr/>
            <p:nvPr/>
          </p:nvGrpSpPr>
          <p:grpSpPr>
            <a:xfrm>
              <a:off x="5220072" y="2988968"/>
              <a:ext cx="2760364" cy="906150"/>
              <a:chOff x="5378456" y="2905117"/>
              <a:chExt cx="3286148" cy="1078750"/>
            </a:xfrm>
          </p:grpSpPr>
          <p:sp>
            <p:nvSpPr>
              <p:cNvPr id="41" name="모서리가 둥근 직사각형 40"/>
              <p:cNvSpPr/>
              <p:nvPr/>
            </p:nvSpPr>
            <p:spPr>
              <a:xfrm>
                <a:off x="5378456" y="2905117"/>
                <a:ext cx="3286148" cy="1078750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2" name="직각 삼각형 41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0" name="TextBox 228"/>
            <p:cNvSpPr txBox="1"/>
            <p:nvPr/>
          </p:nvSpPr>
          <p:spPr>
            <a:xfrm>
              <a:off x="5294680" y="3049259"/>
              <a:ext cx="2608259" cy="9682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5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신주소지가 조회되지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않은 경우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,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검색없이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입력 가능합니다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.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15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43" name="직사각형 42"/>
          <p:cNvSpPr/>
          <p:nvPr/>
        </p:nvSpPr>
        <p:spPr>
          <a:xfrm>
            <a:off x="3913818" y="2808918"/>
            <a:ext cx="466728" cy="2796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신청내역 입력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9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16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204865"/>
            <a:ext cx="94566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304788" y="1522884"/>
            <a:ext cx="4206744" cy="48600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13" name="그룹 45"/>
          <p:cNvGrpSpPr/>
          <p:nvPr/>
        </p:nvGrpSpPr>
        <p:grpSpPr>
          <a:xfrm>
            <a:off x="6588000" y="1490040"/>
            <a:ext cx="2340000" cy="2665896"/>
            <a:chOff x="5220072" y="1988840"/>
            <a:chExt cx="2760364" cy="7065776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40"/>
              <a:ext cx="2760364" cy="7065776"/>
              <a:chOff x="5378456" y="1714487"/>
              <a:chExt cx="3286148" cy="841163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841163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95151"/>
              <a:ext cx="2700845" cy="6346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①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‘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과목추가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클릭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과목 입력란 생성</a:t>
              </a:r>
            </a:p>
            <a:p>
              <a:pPr lvl="0">
                <a:defRPr/>
              </a:pPr>
              <a:r>
                <a:rPr lang="en-US" altLang="ko-KR" sz="700">
                  <a:latin typeface="나눔스퀘어라운드 Bold"/>
                  <a:ea typeface="나눔스퀘어라운드 Bold"/>
                </a:rPr>
                <a:t> </a:t>
              </a: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②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과목명 입력  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③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입력한 모든 과목의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학점 및 성적의 합계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성적의 평균 확인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④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저장하기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입력내용 저장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18" name="그룹 45"/>
          <p:cNvGrpSpPr/>
          <p:nvPr/>
        </p:nvGrpSpPr>
        <p:grpSpPr>
          <a:xfrm>
            <a:off x="6516216" y="4865732"/>
            <a:ext cx="2492529" cy="1437911"/>
            <a:chOff x="5135126" y="2988966"/>
            <a:chExt cx="2940294" cy="1005262"/>
          </a:xfrm>
        </p:grpSpPr>
        <p:grpSp>
          <p:nvGrpSpPr>
            <p:cNvPr id="19" name="그룹 29"/>
            <p:cNvGrpSpPr/>
            <p:nvPr/>
          </p:nvGrpSpPr>
          <p:grpSpPr>
            <a:xfrm>
              <a:off x="5220072" y="2988966"/>
              <a:ext cx="2760364" cy="906150"/>
              <a:chOff x="5378456" y="2905117"/>
              <a:chExt cx="3286148" cy="1078750"/>
            </a:xfrm>
          </p:grpSpPr>
          <p:sp>
            <p:nvSpPr>
              <p:cNvPr id="21" name="모서리가 둥근 직사각형 20"/>
              <p:cNvSpPr/>
              <p:nvPr/>
            </p:nvSpPr>
            <p:spPr>
              <a:xfrm>
                <a:off x="5378456" y="2905117"/>
                <a:ext cx="3286148" cy="1078750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2" name="직각 삼각형 21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0" name="TextBox 228"/>
            <p:cNvSpPr txBox="1"/>
            <p:nvPr/>
          </p:nvSpPr>
          <p:spPr>
            <a:xfrm>
              <a:off x="5135126" y="3043930"/>
              <a:ext cx="2940294" cy="9502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5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법정 교과명이 아닌 경우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 b="1">
                  <a:latin typeface="나눔스퀘어라운드 Bold"/>
                  <a:ea typeface="나눔스퀘어라운드 Bold"/>
                </a:rPr>
                <a:t>유사인정 신청교과목명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에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직접입력하면 됩니다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.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15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3059832" y="2636912"/>
            <a:ext cx="648072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342688" y="1780436"/>
            <a:ext cx="1235948" cy="17281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16400" y="5509612"/>
            <a:ext cx="4119696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65352" y="6070409"/>
            <a:ext cx="595424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7" name="그룹 67"/>
          <p:cNvGrpSpPr/>
          <p:nvPr/>
        </p:nvGrpSpPr>
        <p:grpSpPr>
          <a:xfrm>
            <a:off x="3794388" y="2676261"/>
            <a:ext cx="239168" cy="210580"/>
            <a:chOff x="317493" y="2636912"/>
            <a:chExt cx="318891" cy="293162"/>
          </a:xfrm>
        </p:grpSpPr>
        <p:sp>
          <p:nvSpPr>
            <p:cNvPr id="28" name="타원 2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3" name="TextBox 8"/>
            <p:cNvSpPr txBox="1"/>
            <p:nvPr/>
          </p:nvSpPr>
          <p:spPr>
            <a:xfrm>
              <a:off x="317493" y="2651565"/>
              <a:ext cx="318891" cy="278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36" name="그룹 68"/>
          <p:cNvGrpSpPr/>
          <p:nvPr/>
        </p:nvGrpSpPr>
        <p:grpSpPr>
          <a:xfrm>
            <a:off x="1218104" y="2251833"/>
            <a:ext cx="239168" cy="210580"/>
            <a:chOff x="317493" y="2636912"/>
            <a:chExt cx="318890" cy="293162"/>
          </a:xfrm>
        </p:grpSpPr>
        <p:sp>
          <p:nvSpPr>
            <p:cNvPr id="37" name="타원 36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9" name="TextBox 13"/>
            <p:cNvSpPr txBox="1"/>
            <p:nvPr/>
          </p:nvSpPr>
          <p:spPr>
            <a:xfrm>
              <a:off x="317493" y="2651565"/>
              <a:ext cx="318890" cy="278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0" name="그룹 69"/>
          <p:cNvGrpSpPr/>
          <p:nvPr/>
        </p:nvGrpSpPr>
        <p:grpSpPr>
          <a:xfrm>
            <a:off x="1229152" y="5378657"/>
            <a:ext cx="239168" cy="210580"/>
            <a:chOff x="317493" y="2636912"/>
            <a:chExt cx="318890" cy="293162"/>
          </a:xfrm>
        </p:grpSpPr>
        <p:sp>
          <p:nvSpPr>
            <p:cNvPr id="41" name="타원 4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3" name="TextBox 17"/>
            <p:cNvSpPr txBox="1"/>
            <p:nvPr/>
          </p:nvSpPr>
          <p:spPr>
            <a:xfrm>
              <a:off x="317493" y="2651565"/>
              <a:ext cx="318890" cy="278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4" name="그룹 70"/>
          <p:cNvGrpSpPr/>
          <p:nvPr/>
        </p:nvGrpSpPr>
        <p:grpSpPr>
          <a:xfrm>
            <a:off x="4283968" y="6093296"/>
            <a:ext cx="239168" cy="210580"/>
            <a:chOff x="317493" y="2636912"/>
            <a:chExt cx="318890" cy="293162"/>
          </a:xfrm>
        </p:grpSpPr>
        <p:sp>
          <p:nvSpPr>
            <p:cNvPr id="45" name="타원 4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6" name="타원 4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7" name="TextBox 21"/>
            <p:cNvSpPr txBox="1"/>
            <p:nvPr/>
          </p:nvSpPr>
          <p:spPr>
            <a:xfrm>
              <a:off x="317493" y="2651565"/>
              <a:ext cx="318890" cy="278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4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신청내역 입력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5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17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400" b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신규발급 신청 입력오류 </a:t>
            </a:r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화면</a:t>
            </a:r>
            <a:endParaRPr lang="en-US" altLang="ko-KR" sz="24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grpSp>
        <p:nvGrpSpPr>
          <p:cNvPr id="13" name="그룹 45"/>
          <p:cNvGrpSpPr>
            <a:grpSpLocks/>
          </p:cNvGrpSpPr>
          <p:nvPr/>
        </p:nvGrpSpPr>
        <p:grpSpPr bwMode="auto">
          <a:xfrm>
            <a:off x="6588000" y="1627200"/>
            <a:ext cx="2340000" cy="1516048"/>
            <a:chOff x="5220072" y="1988840"/>
            <a:chExt cx="2760364" cy="4018183"/>
          </a:xfrm>
        </p:grpSpPr>
        <p:grpSp>
          <p:nvGrpSpPr>
            <p:cNvPr id="14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4018183"/>
              <a:chOff x="5378456" y="1714487"/>
              <a:chExt cx="3286148" cy="4783547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4783547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155740"/>
              <a:ext cx="2700845" cy="32750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①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오류정보를 확인 후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확인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클릭하여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오류정보 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내용 수정 후</a:t>
              </a:r>
              <a:endParaRPr lang="en-US" altLang="ko-KR" sz="1400" b="1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     ‘ 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저장하기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 ’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 클릭</a:t>
              </a:r>
              <a:endParaRPr lang="en-US" altLang="ko-KR" sz="1400" b="1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4673724" y="3955916"/>
            <a:ext cx="43204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12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  <p:sp>
        <p:nvSpPr>
          <p:cNvPr id="20" name="타원형 설명선 19"/>
          <p:cNvSpPr/>
          <p:nvPr/>
        </p:nvSpPr>
        <p:spPr>
          <a:xfrm>
            <a:off x="4017657" y="2293612"/>
            <a:ext cx="745797" cy="307582"/>
          </a:xfrm>
          <a:prstGeom prst="wedgeEllipseCallout">
            <a:avLst>
              <a:gd name="adj1" fmla="val -85494"/>
              <a:gd name="adj2" fmla="val -89548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KoPub돋움체 Light" pitchFamily="18" charset="-127"/>
                <a:ea typeface="KoPub돋움체 Light" pitchFamily="18" charset="-127"/>
                <a:cs typeface="+mn-cs"/>
              </a:rPr>
              <a:t>Click!</a:t>
            </a:r>
            <a:endParaRPr kumimoji="0" lang="ko-KR" altLang="en-US" sz="10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KoPub돋움체 Light" pitchFamily="18" charset="-127"/>
              <a:ea typeface="KoPub돋움체 Light" pitchFamily="18" charset="-127"/>
              <a:cs typeface="+mn-cs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025843" y="1498468"/>
            <a:ext cx="4681142" cy="4860000"/>
            <a:chOff x="1025843" y="1498468"/>
            <a:chExt cx="4681142" cy="48600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25843" y="1498468"/>
              <a:ext cx="4681142" cy="48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직사각형 20"/>
            <p:cNvSpPr/>
            <p:nvPr/>
          </p:nvSpPr>
          <p:spPr bwMode="auto">
            <a:xfrm>
              <a:off x="1237274" y="1658290"/>
              <a:ext cx="857256" cy="1428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9" name="그룹 67"/>
          <p:cNvGrpSpPr/>
          <p:nvPr/>
        </p:nvGrpSpPr>
        <p:grpSpPr>
          <a:xfrm>
            <a:off x="1214414" y="1571612"/>
            <a:ext cx="239168" cy="210580"/>
            <a:chOff x="317493" y="2636912"/>
            <a:chExt cx="318891" cy="293162"/>
          </a:xfrm>
        </p:grpSpPr>
        <p:sp>
          <p:nvSpPr>
            <p:cNvPr id="23" name="타원 2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317493" y="2651565"/>
              <a:ext cx="318891" cy="2785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신청내역 저장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24" name="그룹 45"/>
          <p:cNvGrpSpPr/>
          <p:nvPr/>
        </p:nvGrpSpPr>
        <p:grpSpPr>
          <a:xfrm>
            <a:off x="6588000" y="1627200"/>
            <a:ext cx="2340000" cy="793688"/>
            <a:chOff x="5220072" y="1988840"/>
            <a:chExt cx="2760364" cy="2103616"/>
          </a:xfrm>
        </p:grpSpPr>
        <p:grpSp>
          <p:nvGrpSpPr>
            <p:cNvPr id="25" name="그룹 28"/>
            <p:cNvGrpSpPr/>
            <p:nvPr/>
          </p:nvGrpSpPr>
          <p:grpSpPr>
            <a:xfrm>
              <a:off x="5220072" y="1988840"/>
              <a:ext cx="2760364" cy="2103616"/>
              <a:chOff x="5378456" y="1714487"/>
              <a:chExt cx="3286148" cy="2504303"/>
            </a:xfrm>
          </p:grpSpPr>
          <p:sp>
            <p:nvSpPr>
              <p:cNvPr id="27" name="모서리가 둥근 직사각형 26"/>
              <p:cNvSpPr/>
              <p:nvPr/>
            </p:nvSpPr>
            <p:spPr>
              <a:xfrm>
                <a:off x="5378456" y="1714487"/>
                <a:ext cx="3286148" cy="250430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6" name="TextBox 227"/>
            <p:cNvSpPr txBox="1"/>
            <p:nvPr/>
          </p:nvSpPr>
          <p:spPr>
            <a:xfrm>
              <a:off x="5220072" y="2175937"/>
              <a:ext cx="2700845" cy="18762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600" dirty="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600" dirty="0" smtClean="0">
                  <a:latin typeface="나눔스퀘어라운드 Bold"/>
                  <a:ea typeface="나눔스퀘어라운드 Bold"/>
                </a:rPr>
                <a:t>입력정보 </a:t>
              </a:r>
              <a:r>
                <a:rPr lang="ko-KR" altLang="en-US" sz="1600" dirty="0">
                  <a:latin typeface="나눔스퀘어라운드 Bold"/>
                  <a:ea typeface="나눔스퀘어라운드 Bold"/>
                </a:rPr>
                <a:t>확인 후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en-US" altLang="ko-KR" sz="1600" dirty="0">
                  <a:latin typeface="나눔스퀘어라운드 Bold"/>
                  <a:ea typeface="나눔스퀘어라운드 Bold"/>
                </a:rPr>
                <a:t>    </a:t>
              </a:r>
              <a:r>
                <a:rPr lang="en-US" altLang="ko-KR" sz="16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600" b="1" dirty="0">
                  <a:latin typeface="나눔스퀘어라운드 Bold"/>
                  <a:ea typeface="나눔스퀘어라운드 Bold"/>
                </a:rPr>
                <a:t>확인</a:t>
              </a:r>
              <a:r>
                <a:rPr lang="en-US" altLang="ko-KR" sz="1600" b="1" dirty="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600" b="1" dirty="0">
                  <a:latin typeface="나눔스퀘어라운드 Bold"/>
                  <a:ea typeface="나눔스퀘어라운드 Bold"/>
                </a:rPr>
                <a:t>클릭</a:t>
              </a:r>
              <a:endParaRPr lang="en-US" altLang="ko-KR" sz="1600" dirty="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1938184" y="2947804"/>
            <a:ext cx="2505040" cy="20653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33" name="그룹 30"/>
          <p:cNvGrpSpPr/>
          <p:nvPr/>
        </p:nvGrpSpPr>
        <p:grpSpPr>
          <a:xfrm>
            <a:off x="2123728" y="4653136"/>
            <a:ext cx="239168" cy="209432"/>
            <a:chOff x="317493" y="2636912"/>
            <a:chExt cx="335418" cy="327237"/>
          </a:xfrm>
        </p:grpSpPr>
        <p:sp>
          <p:nvSpPr>
            <p:cNvPr id="36" name="타원 3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7" name="타원 36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8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40" name="직사각형 39"/>
          <p:cNvSpPr/>
          <p:nvPr/>
        </p:nvSpPr>
        <p:spPr>
          <a:xfrm>
            <a:off x="3617228" y="6078056"/>
            <a:ext cx="530344" cy="27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17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19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sp>
        <p:nvSpPr>
          <p:cNvPr id="20" name="타원형 설명선 19"/>
          <p:cNvSpPr/>
          <p:nvPr/>
        </p:nvSpPr>
        <p:spPr>
          <a:xfrm>
            <a:off x="2245026" y="4819660"/>
            <a:ext cx="745797" cy="307582"/>
          </a:xfrm>
          <a:prstGeom prst="wedgeEllipseCallout">
            <a:avLst>
              <a:gd name="adj1" fmla="val 55504"/>
              <a:gd name="adj2" fmla="val -109367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000" b="1" i="0" u="none" strike="noStrike" kern="1200" cap="none" spc="0" normalizeH="0" baseline="0">
                <a:solidFill>
                  <a:sysClr val="window" lastClr="FFFFFF"/>
                </a:solidFill>
                <a:effectLst/>
                <a:uLnTx/>
                <a:uFillTx/>
                <a:latin typeface="KoPub돋움체 Light"/>
                <a:ea typeface="KoPub돋움체 Light"/>
                <a:cs typeface="+mn-cs"/>
              </a:rPr>
              <a:t>Click!</a:t>
            </a:r>
            <a:endParaRPr kumimoji="0" lang="ko-KR" altLang="en-US" sz="1000" b="1" i="0" u="none" strike="noStrike" kern="1200" cap="none" spc="0" normalizeH="0" baseline="0">
              <a:solidFill>
                <a:sysClr val="window" lastClr="FFFFFF"/>
              </a:solidFill>
              <a:effectLst/>
              <a:uLnTx/>
              <a:uFillTx/>
              <a:latin typeface="KoPub돋움체 Light"/>
              <a:ea typeface="KoPub돋움체 Light"/>
              <a:cs typeface="+mn-cs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262444" y="1522884"/>
            <a:ext cx="4150792" cy="4860000"/>
            <a:chOff x="1262444" y="1522884"/>
            <a:chExt cx="4150792" cy="48600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/>
            <a:stretch>
              <a:fillRect/>
            </a:stretch>
          </p:blipFill>
          <p:spPr>
            <a:xfrm>
              <a:off x="1262444" y="1522884"/>
              <a:ext cx="4150792" cy="48600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1" name="직사각형 20"/>
            <p:cNvSpPr/>
            <p:nvPr/>
          </p:nvSpPr>
          <p:spPr>
            <a:xfrm>
              <a:off x="2571736" y="3161346"/>
              <a:ext cx="1620000" cy="10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w="med" len="med"/>
              <a:tailEnd w="med" len="med"/>
            </a:ln>
            <a:effectLst/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marL="0" marR="0" indent="0" algn="ctr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endParaRPr kumimoji="1" lang="ko-KR" altLang="en-US" sz="1800" b="0" i="0" u="none" strike="noStrike" cap="none" normalizeH="0" baseline="0">
                <a:solidFill>
                  <a:schemeClr val="tx1"/>
                </a:solidFill>
                <a:effectLst/>
                <a:latin typeface="굴림"/>
                <a:ea typeface="굴림"/>
              </a:endParaRPr>
            </a:p>
          </p:txBody>
        </p:sp>
      </p:grpSp>
      <p:grpSp>
        <p:nvGrpSpPr>
          <p:cNvPr id="4099" name="그룹 67"/>
          <p:cNvGrpSpPr/>
          <p:nvPr/>
        </p:nvGrpSpPr>
        <p:grpSpPr>
          <a:xfrm>
            <a:off x="2627784" y="4509120"/>
            <a:ext cx="239168" cy="210580"/>
            <a:chOff x="317493" y="2636912"/>
            <a:chExt cx="318891" cy="293162"/>
          </a:xfrm>
        </p:grpSpPr>
        <p:sp>
          <p:nvSpPr>
            <p:cNvPr id="4100" name="타원 2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101" name="타원 2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102" name="TextBox 8"/>
            <p:cNvSpPr txBox="1"/>
            <p:nvPr/>
          </p:nvSpPr>
          <p:spPr>
            <a:xfrm>
              <a:off x="317490" y="2651559"/>
              <a:ext cx="357600" cy="2726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2000232" y="3286124"/>
            <a:ext cx="2357454" cy="15001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0"/>
          <p:cNvGrpSpPr/>
          <p:nvPr/>
        </p:nvGrpSpPr>
        <p:grpSpPr>
          <a:xfrm>
            <a:off x="1152000" y="2132856"/>
            <a:ext cx="6876384" cy="811485"/>
            <a:chOff x="1152000" y="2132856"/>
            <a:chExt cx="6876384" cy="811485"/>
          </a:xfrm>
        </p:grpSpPr>
        <p:sp>
          <p:nvSpPr>
            <p:cNvPr id="20" name="TextBox 362"/>
            <p:cNvSpPr txBox="1">
              <a:spLocks noChangeArrowheads="1"/>
            </p:cNvSpPr>
            <p:nvPr/>
          </p:nvSpPr>
          <p:spPr>
            <a:xfrm>
              <a:off x="1299786" y="2132856"/>
              <a:ext cx="805029" cy="7694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kumimoji="0" lang="en-US" altLang="ko-KR" sz="4400">
                  <a:latin typeface="나눔스퀘어라운드 Bold"/>
                  <a:ea typeface="나눔스퀘어라운드 Bold"/>
                  <a:cs typeface="Arial"/>
                </a:rPr>
                <a:t>1</a:t>
              </a:r>
              <a:r>
                <a:rPr lang="en-US" altLang="ko-KR">
                  <a:solidFill>
                    <a:srgbClr val="EA8C35"/>
                  </a:solidFill>
                  <a:latin typeface="나눔스퀘어라운드 ExtraBold"/>
                  <a:ea typeface="나눔스퀘어라운드 ExtraBold"/>
                  <a:cs typeface="Arial"/>
                </a:rPr>
                <a:t>ST</a:t>
              </a:r>
              <a:endParaRPr kumimoji="0" lang="en-US" altLang="ko-KR">
                <a:solidFill>
                  <a:srgbClr val="EA8C35"/>
                </a:solidFill>
                <a:latin typeface="나눔스퀘어라운드 ExtraBold"/>
                <a:ea typeface="나눔스퀘어라운드 ExtraBold"/>
                <a:cs typeface="Arial"/>
              </a:endParaRPr>
            </a:p>
          </p:txBody>
        </p:sp>
        <p:sp>
          <p:nvSpPr>
            <p:cNvPr id="21" name="TextBox 231"/>
            <p:cNvSpPr txBox="1">
              <a:spLocks noChangeArrowheads="1"/>
            </p:cNvSpPr>
            <p:nvPr/>
          </p:nvSpPr>
          <p:spPr>
            <a:xfrm>
              <a:off x="2231960" y="2324395"/>
              <a:ext cx="5796424" cy="5121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kumimoji="0" lang="ko-KR" altLang="en-US" sz="2800" b="1" dirty="0">
                  <a:latin typeface="나눔스퀘어라운드 Bold"/>
                  <a:ea typeface="나눔스퀘어라운드 Bold"/>
                  <a:cs typeface="Arial"/>
                </a:rPr>
                <a:t>양성기관 계정 신청 및 담당자 변경 </a:t>
              </a:r>
              <a:endParaRPr kumimoji="0" lang="en-US" altLang="ko-KR" sz="2800" b="1" dirty="0">
                <a:latin typeface="나눔스퀘어라운드 Bold"/>
                <a:ea typeface="나눔스퀘어라운드 Bold"/>
                <a:cs typeface="Arial"/>
              </a:endParaRPr>
            </a:p>
          </p:txBody>
        </p:sp>
        <p:cxnSp>
          <p:nvCxnSpPr>
            <p:cNvPr id="22" name="직선 연결선 21"/>
            <p:cNvCxnSpPr/>
            <p:nvPr/>
          </p:nvCxnSpPr>
          <p:spPr>
            <a:xfrm flipV="1">
              <a:off x="1152000" y="2917527"/>
              <a:ext cx="6840000" cy="26814"/>
            </a:xfrm>
            <a:prstGeom prst="line">
              <a:avLst/>
            </a:prstGeom>
            <a:ln w="19050">
              <a:solidFill>
                <a:srgbClr val="EA8C3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그룹 31"/>
          <p:cNvGrpSpPr/>
          <p:nvPr/>
        </p:nvGrpSpPr>
        <p:grpSpPr>
          <a:xfrm>
            <a:off x="1152000" y="3031757"/>
            <a:ext cx="6840000" cy="813073"/>
            <a:chOff x="1152000" y="3030051"/>
            <a:chExt cx="6840000" cy="813073"/>
          </a:xfrm>
        </p:grpSpPr>
        <p:sp>
          <p:nvSpPr>
            <p:cNvPr id="15" name="TextBox 363"/>
            <p:cNvSpPr txBox="1">
              <a:spLocks noChangeArrowheads="1"/>
            </p:cNvSpPr>
            <p:nvPr/>
          </p:nvSpPr>
          <p:spPr>
            <a:xfrm>
              <a:off x="1299786" y="3030051"/>
              <a:ext cx="857927" cy="7694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kumimoji="0" lang="en-US" altLang="ko-KR" sz="4400">
                  <a:latin typeface="나눔스퀘어라운드 Bold"/>
                  <a:ea typeface="나눔스퀘어라운드 Bold"/>
                  <a:cs typeface="Arial"/>
                </a:rPr>
                <a:t>2</a:t>
              </a:r>
              <a:r>
                <a:rPr kumimoji="0" lang="en-US" altLang="ko-KR">
                  <a:solidFill>
                    <a:srgbClr val="EA8C35"/>
                  </a:solidFill>
                  <a:latin typeface="나눔스퀘어라운드 ExtraBold"/>
                  <a:ea typeface="나눔스퀘어라운드 ExtraBold"/>
                  <a:cs typeface="Arial"/>
                </a:rPr>
                <a:t>ND</a:t>
              </a:r>
            </a:p>
          </p:txBody>
        </p:sp>
        <p:sp>
          <p:nvSpPr>
            <p:cNvPr id="16" name="TextBox 255"/>
            <p:cNvSpPr txBox="1">
              <a:spLocks noChangeArrowheads="1"/>
            </p:cNvSpPr>
            <p:nvPr/>
          </p:nvSpPr>
          <p:spPr>
            <a:xfrm>
              <a:off x="2231960" y="3220003"/>
              <a:ext cx="5400000" cy="54000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kumimoji="0" lang="ko-KR" altLang="en-US" sz="2800" b="1">
                  <a:latin typeface="나눔스퀘어라운드 Bold"/>
                  <a:ea typeface="나눔스퀘어라운드 Bold"/>
                  <a:cs typeface="Arial"/>
                </a:rPr>
                <a:t>평생교육사 자격증 온라인 신청</a:t>
              </a:r>
              <a:endParaRPr kumimoji="0" lang="en-US" altLang="ko-KR" sz="2800" b="1">
                <a:latin typeface="나눔스퀘어라운드 Bold"/>
                <a:ea typeface="나눔스퀘어라운드 Bold"/>
                <a:cs typeface="Arial"/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1152000" y="3843124"/>
              <a:ext cx="6840000" cy="0"/>
            </a:xfrm>
            <a:prstGeom prst="line">
              <a:avLst/>
            </a:prstGeom>
            <a:ln w="19050">
              <a:solidFill>
                <a:srgbClr val="EA8C3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그룹 32"/>
          <p:cNvGrpSpPr/>
          <p:nvPr/>
        </p:nvGrpSpPr>
        <p:grpSpPr>
          <a:xfrm>
            <a:off x="1152000" y="3932247"/>
            <a:ext cx="6840000" cy="811485"/>
            <a:chOff x="1152000" y="3894147"/>
            <a:chExt cx="6840000" cy="811485"/>
          </a:xfrm>
        </p:grpSpPr>
        <p:sp>
          <p:nvSpPr>
            <p:cNvPr id="12" name="TextBox 364"/>
            <p:cNvSpPr txBox="1">
              <a:spLocks noChangeArrowheads="1"/>
            </p:cNvSpPr>
            <p:nvPr/>
          </p:nvSpPr>
          <p:spPr>
            <a:xfrm>
              <a:off x="1299786" y="3894147"/>
              <a:ext cx="843501" cy="7694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kumimoji="0" lang="en-US" altLang="ko-KR" sz="4400">
                  <a:latin typeface="나눔스퀘어라운드 Bold"/>
                  <a:ea typeface="나눔스퀘어라운드 Bold"/>
                  <a:cs typeface="Arial"/>
                </a:rPr>
                <a:t>3</a:t>
              </a:r>
              <a:r>
                <a:rPr kumimoji="0" lang="en-US" altLang="ko-KR">
                  <a:solidFill>
                    <a:srgbClr val="EA8C35"/>
                  </a:solidFill>
                  <a:latin typeface="나눔스퀘어라운드 ExtraBold"/>
                  <a:ea typeface="나눔스퀘어라운드 ExtraBold"/>
                  <a:cs typeface="Arial"/>
                </a:rPr>
                <a:t>RD</a:t>
              </a:r>
            </a:p>
          </p:txBody>
        </p:sp>
        <p:sp>
          <p:nvSpPr>
            <p:cNvPr id="13" name="TextBox 271"/>
            <p:cNvSpPr txBox="1">
              <a:spLocks noChangeArrowheads="1"/>
            </p:cNvSpPr>
            <p:nvPr/>
          </p:nvSpPr>
          <p:spPr>
            <a:xfrm>
              <a:off x="2231960" y="4084099"/>
              <a:ext cx="5400000" cy="54000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kumimoji="0" lang="ko-KR" altLang="en-US" sz="2800" b="1">
                  <a:latin typeface="나눔스퀘어라운드 Bold"/>
                  <a:ea typeface="나눔스퀘어라운드 Bold"/>
                  <a:cs typeface="Arial"/>
                </a:rPr>
                <a:t>엑셀 업로드 활용방법</a:t>
              </a:r>
              <a:endParaRPr kumimoji="0" lang="en-US" altLang="ko-KR" sz="2800" b="1">
                <a:latin typeface="나눔스퀘어라운드 Bold"/>
                <a:ea typeface="나눔스퀘어라운드 Bold"/>
                <a:cs typeface="Arial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152000" y="4705632"/>
              <a:ext cx="6840000" cy="0"/>
            </a:xfrm>
            <a:prstGeom prst="line">
              <a:avLst/>
            </a:prstGeom>
            <a:ln w="19050">
              <a:solidFill>
                <a:srgbClr val="EA8C3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직사각형 26"/>
          <p:cNvSpPr/>
          <p:nvPr/>
        </p:nvSpPr>
        <p:spPr>
          <a:xfrm>
            <a:off x="549739" y="419079"/>
            <a:ext cx="193399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ko-KR" altLang="en-US" sz="3600" spc="600">
                <a:latin typeface="나눔스퀘어라운드 ExtraBold"/>
                <a:ea typeface="나눔스퀘어라운드 ExtraBold"/>
              </a:rPr>
              <a:t>목차</a:t>
            </a:r>
            <a:endParaRPr lang="en-US" altLang="ko-KR" sz="3600" spc="600">
              <a:latin typeface="나눔스퀘어라운드 ExtraBold"/>
              <a:ea typeface="나눔스퀘어라운드 ExtraBold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 flipV="1">
            <a:off x="-32" y="991200"/>
            <a:ext cx="2160000" cy="2202"/>
          </a:xfrm>
          <a:prstGeom prst="line">
            <a:avLst/>
          </a:prstGeom>
          <a:ln w="19050">
            <a:solidFill>
              <a:srgbClr val="EA8C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그룹 64"/>
          <p:cNvGrpSpPr/>
          <p:nvPr/>
        </p:nvGrpSpPr>
        <p:grpSpPr>
          <a:xfrm>
            <a:off x="571472" y="1500174"/>
            <a:ext cx="5643602" cy="4839266"/>
            <a:chOff x="609395" y="1518692"/>
            <a:chExt cx="5584881" cy="48600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/>
            <a:stretch>
              <a:fillRect/>
            </a:stretch>
          </p:blipFill>
          <p:spPr>
            <a:xfrm>
              <a:off x="609395" y="1518692"/>
              <a:ext cx="5584881" cy="48600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64" name="직사각형 63"/>
            <p:cNvSpPr/>
            <p:nvPr/>
          </p:nvSpPr>
          <p:spPr>
            <a:xfrm>
              <a:off x="4090804" y="4426064"/>
              <a:ext cx="144016" cy="36004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접수신청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17" name="그룹 45"/>
          <p:cNvGrpSpPr/>
          <p:nvPr/>
        </p:nvGrpSpPr>
        <p:grpSpPr>
          <a:xfrm>
            <a:off x="6587999" y="1187999"/>
            <a:ext cx="2556001" cy="3779297"/>
            <a:chOff x="5220071" y="1988843"/>
            <a:chExt cx="3015168" cy="10016769"/>
          </a:xfrm>
        </p:grpSpPr>
        <p:grpSp>
          <p:nvGrpSpPr>
            <p:cNvPr id="18" name="그룹 28"/>
            <p:cNvGrpSpPr/>
            <p:nvPr/>
          </p:nvGrpSpPr>
          <p:grpSpPr>
            <a:xfrm>
              <a:off x="5220072" y="1988843"/>
              <a:ext cx="2760364" cy="9852060"/>
              <a:chOff x="5378456" y="1714491"/>
              <a:chExt cx="3286148" cy="11728635"/>
            </a:xfrm>
          </p:grpSpPr>
          <p:sp>
            <p:nvSpPr>
              <p:cNvPr id="20" name="모서리가 둥근 직사각형 19"/>
              <p:cNvSpPr/>
              <p:nvPr/>
            </p:nvSpPr>
            <p:spPr>
              <a:xfrm>
                <a:off x="5378456" y="1714491"/>
                <a:ext cx="3286148" cy="11728635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1" name="직각 삼각형 20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9" name="TextBox 227"/>
            <p:cNvSpPr txBox="1"/>
            <p:nvPr/>
          </p:nvSpPr>
          <p:spPr>
            <a:xfrm>
              <a:off x="5220071" y="2175934"/>
              <a:ext cx="3015168" cy="98296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추가 신청자가 있는 경우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개정법 신청서 작성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구법 신청서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작성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 클릭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조회하기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클릭하여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저장된 신청내역 확인 </a:t>
              </a:r>
            </a:p>
            <a:p>
              <a:pPr lvl="0">
                <a:defRPr/>
              </a:pPr>
              <a:r>
                <a:rPr lang="en-US" altLang="ko-KR" sz="700">
                  <a:latin typeface="나눔스퀘어라운드 Bold"/>
                  <a:ea typeface="나눔스퀘어라운드 Bold"/>
                </a:rPr>
                <a:t>   </a:t>
              </a: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③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신청가능 여부 확인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④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 가능자의 체크박스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체크하여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접수신청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 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    → 신청완료 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⑤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신청내역 삭제하기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    해당자의 체크박스 체크   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→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삭제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클릭</a:t>
              </a:r>
            </a:p>
            <a:p>
              <a:pPr lvl="0">
                <a:defRPr/>
              </a:pP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2100868" y="2064276"/>
            <a:ext cx="4050388" cy="5284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964964" y="4146416"/>
            <a:ext cx="360040" cy="7113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4" name="그룹 30"/>
          <p:cNvGrpSpPr/>
          <p:nvPr/>
        </p:nvGrpSpPr>
        <p:grpSpPr>
          <a:xfrm>
            <a:off x="2000232" y="1864984"/>
            <a:ext cx="239168" cy="209432"/>
            <a:chOff x="317493" y="2636912"/>
            <a:chExt cx="335418" cy="327237"/>
          </a:xfrm>
        </p:grpSpPr>
        <p:sp>
          <p:nvSpPr>
            <p:cNvPr id="25" name="타원 2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7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3873888" y="3634668"/>
            <a:ext cx="504000" cy="2229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9" name="그룹 43"/>
          <p:cNvGrpSpPr/>
          <p:nvPr/>
        </p:nvGrpSpPr>
        <p:grpSpPr>
          <a:xfrm>
            <a:off x="3612826" y="3643314"/>
            <a:ext cx="239168" cy="216024"/>
            <a:chOff x="317493" y="2636912"/>
            <a:chExt cx="333959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7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38" name="그룹 43"/>
          <p:cNvGrpSpPr/>
          <p:nvPr/>
        </p:nvGrpSpPr>
        <p:grpSpPr>
          <a:xfrm>
            <a:off x="3024654" y="3891528"/>
            <a:ext cx="239168" cy="216024"/>
            <a:chOff x="317493" y="2636912"/>
            <a:chExt cx="333959" cy="288032"/>
          </a:xfrm>
        </p:grpSpPr>
        <p:sp>
          <p:nvSpPr>
            <p:cNvPr id="39" name="타원 3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0" name="타원 39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1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2" name="그룹 43"/>
          <p:cNvGrpSpPr/>
          <p:nvPr/>
        </p:nvGrpSpPr>
        <p:grpSpPr>
          <a:xfrm>
            <a:off x="1930564" y="4596368"/>
            <a:ext cx="239168" cy="216024"/>
            <a:chOff x="317493" y="2636912"/>
            <a:chExt cx="333959" cy="288032"/>
          </a:xfrm>
        </p:grpSpPr>
        <p:sp>
          <p:nvSpPr>
            <p:cNvPr id="43" name="타원 4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4" name="타원 4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4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46" name="직사각형 45"/>
          <p:cNvSpPr/>
          <p:nvPr/>
        </p:nvSpPr>
        <p:spPr>
          <a:xfrm>
            <a:off x="2180496" y="4611608"/>
            <a:ext cx="288032" cy="1899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587472" y="6060748"/>
            <a:ext cx="5220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125476" y="6060916"/>
            <a:ext cx="5400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49" name="그룹 43"/>
          <p:cNvGrpSpPr/>
          <p:nvPr/>
        </p:nvGrpSpPr>
        <p:grpSpPr>
          <a:xfrm>
            <a:off x="3343166" y="6093296"/>
            <a:ext cx="239168" cy="216024"/>
            <a:chOff x="317493" y="2636912"/>
            <a:chExt cx="333959" cy="288032"/>
          </a:xfrm>
        </p:grpSpPr>
        <p:sp>
          <p:nvSpPr>
            <p:cNvPr id="50" name="타원 4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1" name="타원 5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4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3" name="그룹 43"/>
          <p:cNvGrpSpPr/>
          <p:nvPr/>
        </p:nvGrpSpPr>
        <p:grpSpPr>
          <a:xfrm>
            <a:off x="4291588" y="5808692"/>
            <a:ext cx="239168" cy="216024"/>
            <a:chOff x="317493" y="2636912"/>
            <a:chExt cx="333959" cy="288032"/>
          </a:xfrm>
        </p:grpSpPr>
        <p:sp>
          <p:nvSpPr>
            <p:cNvPr id="54" name="타원 53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5" name="타원 54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6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5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7" name="그룹 45"/>
          <p:cNvGrpSpPr/>
          <p:nvPr/>
        </p:nvGrpSpPr>
        <p:grpSpPr>
          <a:xfrm>
            <a:off x="6588219" y="5040003"/>
            <a:ext cx="2448276" cy="1413335"/>
            <a:chOff x="5220069" y="2988966"/>
            <a:chExt cx="2760363" cy="988080"/>
          </a:xfrm>
        </p:grpSpPr>
        <p:grpSp>
          <p:nvGrpSpPr>
            <p:cNvPr id="58" name="그룹 29"/>
            <p:cNvGrpSpPr/>
            <p:nvPr/>
          </p:nvGrpSpPr>
          <p:grpSpPr>
            <a:xfrm>
              <a:off x="5220069" y="2988966"/>
              <a:ext cx="2760363" cy="988080"/>
              <a:chOff x="5378453" y="2905115"/>
              <a:chExt cx="3286147" cy="1176287"/>
            </a:xfrm>
          </p:grpSpPr>
          <p:sp>
            <p:nvSpPr>
              <p:cNvPr id="60" name="모서리가 둥근 직사각형 59"/>
              <p:cNvSpPr/>
              <p:nvPr/>
            </p:nvSpPr>
            <p:spPr>
              <a:xfrm>
                <a:off x="5378453" y="2905115"/>
                <a:ext cx="3286147" cy="1176287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61" name="직각 삼각형 60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59" name="TextBox 228"/>
            <p:cNvSpPr txBox="1"/>
            <p:nvPr/>
          </p:nvSpPr>
          <p:spPr>
            <a:xfrm>
              <a:off x="5294683" y="3033273"/>
              <a:ext cx="2669541" cy="8133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2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2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200" b="1">
                  <a:latin typeface="나눔스퀘어라운드 Bold"/>
                  <a:ea typeface="나눔스퀘어라운드 Bold"/>
                </a:rPr>
                <a:t>신청 불가자</a:t>
              </a:r>
              <a:r>
                <a:rPr lang="en-US" altLang="ko-KR" sz="12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200">
                  <a:latin typeface="나눔스퀘어라운드 Bold"/>
                  <a:ea typeface="나눔스퀘어라운드 Bold"/>
                </a:rPr>
                <a:t>는 자격요건을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200">
                  <a:latin typeface="나눔스퀘어라운드 Bold"/>
                  <a:ea typeface="나눔스퀘어라운드 Bold"/>
                </a:rPr>
                <a:t>충족하지 못한 대상자입니다</a:t>
              </a:r>
              <a:r>
                <a:rPr lang="en-US" altLang="ko-KR" sz="1200">
                  <a:latin typeface="나눔스퀘어라운드 Bold"/>
                  <a:ea typeface="나눔스퀘어라운드 Bold"/>
                </a:rPr>
                <a:t>. </a:t>
              </a:r>
              <a:endParaRPr lang="en-US" altLang="ko-KR" sz="1200" smtClean="0">
                <a:latin typeface="나눔스퀘어라운드 Bold"/>
                <a:ea typeface="나눔스퀘어라운드 Bold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200" smtClean="0">
                  <a:latin typeface="나눔스퀘어라운드 Bold"/>
                  <a:ea typeface="나눔스퀘어라운드 Bold"/>
                </a:rPr>
                <a:t>대상자의 </a:t>
              </a:r>
              <a:r>
                <a:rPr lang="ko-KR" altLang="en-US" sz="1200">
                  <a:latin typeface="나눔스퀘어라운드 Bold"/>
                  <a:ea typeface="나눔스퀘어라운드 Bold"/>
                </a:rPr>
                <a:t>정보를 재확인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ko-KR" altLang="en-US" sz="1200">
                  <a:latin typeface="나눔스퀘어라운드 Bold"/>
                  <a:ea typeface="나눔스퀘어라운드 Bold"/>
                </a:rPr>
                <a:t>하시기 바랍니다</a:t>
              </a:r>
              <a:r>
                <a:rPr lang="en-US" altLang="ko-KR" sz="1200">
                  <a:latin typeface="나눔스퀘어라운드 Bold"/>
                  <a:ea typeface="나눔스퀘어라운드 Bold"/>
                </a:rPr>
                <a:t>.</a:t>
              </a:r>
              <a:endParaRPr kumimoji="0" lang="en-US" altLang="ko-KR" sz="12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62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20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1026" name="Picture 2" descr="C:\Users\이수희\Documents\반디카메라\Cap 2022-12-28 16-45-18-881.png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642910" y="2143116"/>
            <a:ext cx="825909" cy="928694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569" y="2064643"/>
            <a:ext cx="942103" cy="100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365104"/>
            <a:ext cx="576064" cy="23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581128"/>
            <a:ext cx="576064" cy="23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140968"/>
            <a:ext cx="3619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신청현황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16" name="그룹 45"/>
          <p:cNvGrpSpPr/>
          <p:nvPr/>
        </p:nvGrpSpPr>
        <p:grpSpPr>
          <a:xfrm>
            <a:off x="6588000" y="1627200"/>
            <a:ext cx="2555999" cy="1369752"/>
            <a:chOff x="5220072" y="1988840"/>
            <a:chExt cx="3015166" cy="3630435"/>
          </a:xfrm>
        </p:grpSpPr>
        <p:grpSp>
          <p:nvGrpSpPr>
            <p:cNvPr id="17" name="그룹 28"/>
            <p:cNvGrpSpPr/>
            <p:nvPr/>
          </p:nvGrpSpPr>
          <p:grpSpPr>
            <a:xfrm>
              <a:off x="5220073" y="1988840"/>
              <a:ext cx="2760364" cy="3630435"/>
              <a:chOff x="5378456" y="1714487"/>
              <a:chExt cx="3286148" cy="4321943"/>
            </a:xfrm>
          </p:grpSpPr>
          <p:sp>
            <p:nvSpPr>
              <p:cNvPr id="19" name="모서리가 둥근 직사각형 18"/>
              <p:cNvSpPr/>
              <p:nvPr/>
            </p:nvSpPr>
            <p:spPr>
              <a:xfrm>
                <a:off x="5378456" y="1714487"/>
                <a:ext cx="3286148" cy="432194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0" name="직각 삼각형 19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8" name="TextBox 227"/>
            <p:cNvSpPr txBox="1"/>
            <p:nvPr/>
          </p:nvSpPr>
          <p:spPr>
            <a:xfrm>
              <a:off x="5220072" y="2115348"/>
              <a:ext cx="3015166" cy="30427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신규발급현황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조회하기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→ 저장된 신청내역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신청완료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상태값 확인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474158" y="3164246"/>
            <a:ext cx="597222" cy="2431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21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2052" name="Picture 4" descr="C:\Users\이수희\Documents\반디카메라\Cap 2022-12-28 17-01-40-632.jpg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2143108" y="5857892"/>
            <a:ext cx="3980526" cy="292820"/>
          </a:xfrm>
          <a:prstGeom prst="rect">
            <a:avLst/>
          </a:prstGeom>
          <a:noFill/>
        </p:spPr>
      </p:pic>
      <p:pic>
        <p:nvPicPr>
          <p:cNvPr id="2054" name="Picture 6" descr="C:\Users\이수희\Documents\반디카메라\Cap 2022-12-28 17-12-54-547.png"/>
          <p:cNvPicPr>
            <a:picLocks noChangeAspect="1" noChangeArrowheads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4857752" y="5857892"/>
            <a:ext cx="516302" cy="214314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636913"/>
            <a:ext cx="945663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73499" y="3212976"/>
            <a:ext cx="314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1691" y="3212976"/>
            <a:ext cx="314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3275856" y="3212976"/>
            <a:ext cx="216024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200" b="1" smtClean="0"/>
              <a:t>1</a:t>
            </a:r>
            <a:endParaRPr lang="ko-KR" altLang="en-US" sz="1200" b="1"/>
          </a:p>
        </p:txBody>
      </p:sp>
      <p:sp>
        <p:nvSpPr>
          <p:cNvPr id="34" name="TextBox 33"/>
          <p:cNvSpPr txBox="1"/>
          <p:nvPr/>
        </p:nvSpPr>
        <p:spPr>
          <a:xfrm>
            <a:off x="5004048" y="3212976"/>
            <a:ext cx="216024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ko-KR" sz="1100" b="1" smtClean="0"/>
              <a:t>1</a:t>
            </a:r>
            <a:endParaRPr lang="ko-KR" altLang="en-US" sz="1100" b="1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700808"/>
            <a:ext cx="59766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직사각형 21"/>
          <p:cNvSpPr/>
          <p:nvPr/>
        </p:nvSpPr>
        <p:spPr>
          <a:xfrm>
            <a:off x="3635896" y="4077072"/>
            <a:ext cx="540000" cy="3598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3" name="그룹 30"/>
          <p:cNvGrpSpPr/>
          <p:nvPr/>
        </p:nvGrpSpPr>
        <p:grpSpPr>
          <a:xfrm>
            <a:off x="3347864" y="4149080"/>
            <a:ext cx="239168" cy="209432"/>
            <a:chOff x="317493" y="2636912"/>
            <a:chExt cx="335418" cy="327237"/>
          </a:xfrm>
        </p:grpSpPr>
        <p:sp>
          <p:nvSpPr>
            <p:cNvPr id="24" name="타원 23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5" name="타원 24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6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1786" y="5157192"/>
            <a:ext cx="514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직사각형 27"/>
          <p:cNvSpPr/>
          <p:nvPr/>
        </p:nvSpPr>
        <p:spPr>
          <a:xfrm>
            <a:off x="5292080" y="5085184"/>
            <a:ext cx="500066" cy="2824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9" name="그룹 43"/>
          <p:cNvGrpSpPr/>
          <p:nvPr/>
        </p:nvGrpSpPr>
        <p:grpSpPr>
          <a:xfrm>
            <a:off x="5052912" y="4941168"/>
            <a:ext cx="239168" cy="216024"/>
            <a:chOff x="317493" y="2636912"/>
            <a:chExt cx="333959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7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신규발급 신청 화면</a:t>
            </a:r>
            <a:endParaRPr lang="en-US" altLang="ko-KR" sz="24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grpSp>
        <p:nvGrpSpPr>
          <p:cNvPr id="7" name="그룹 45"/>
          <p:cNvGrpSpPr>
            <a:grpSpLocks/>
          </p:cNvGrpSpPr>
          <p:nvPr/>
        </p:nvGrpSpPr>
        <p:grpSpPr bwMode="auto">
          <a:xfrm>
            <a:off x="6588000" y="1627200"/>
            <a:ext cx="2340000" cy="793688"/>
            <a:chOff x="5220072" y="1988840"/>
            <a:chExt cx="2760364" cy="2103616"/>
          </a:xfrm>
        </p:grpSpPr>
        <p:grpSp>
          <p:nvGrpSpPr>
            <p:cNvPr id="8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2103616"/>
              <a:chOff x="5378456" y="1714487"/>
              <a:chExt cx="3286148" cy="2504303"/>
            </a:xfrm>
          </p:grpSpPr>
          <p:sp>
            <p:nvSpPr>
              <p:cNvPr id="61" name="모서리가 둥근 직사각형 60"/>
              <p:cNvSpPr/>
              <p:nvPr/>
            </p:nvSpPr>
            <p:spPr>
              <a:xfrm>
                <a:off x="5378456" y="1714487"/>
                <a:ext cx="3286148" cy="250430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62" name="직각 삼각형 61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60" name="TextBox 227"/>
            <p:cNvSpPr txBox="1"/>
            <p:nvPr/>
          </p:nvSpPr>
          <p:spPr>
            <a:xfrm>
              <a:off x="5220072" y="2115348"/>
              <a:ext cx="2700845" cy="16722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smtClean="0">
                  <a:latin typeface="나눔스퀘어라운드 Bold" pitchFamily="50" charset="-127"/>
                  <a:ea typeface="나눔스퀘어라운드 Bold" pitchFamily="50" charset="-127"/>
                </a:rPr>
                <a:t>① </a:t>
              </a:r>
              <a:r>
                <a:rPr lang="en-US" altLang="ko-KR" sz="1400" b="1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smtClean="0">
                  <a:latin typeface="나눔스퀘어라운드 Bold" pitchFamily="50" charset="-127"/>
                  <a:ea typeface="나눔스퀘어라운드 Bold" pitchFamily="50" charset="-127"/>
                </a:rPr>
                <a:t>신규발급신청</a:t>
              </a:r>
              <a:r>
                <a:rPr lang="en-US" altLang="ko-KR" sz="1400" b="1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클릭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endParaRPr lang="en-US" altLang="ko-KR" sz="7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②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임시저장 내역보기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</a:p>
          </p:txBody>
        </p:sp>
      </p:grpSp>
      <p:grpSp>
        <p:nvGrpSpPr>
          <p:cNvPr id="9" name="그룹 45"/>
          <p:cNvGrpSpPr>
            <a:grpSpLocks/>
          </p:cNvGrpSpPr>
          <p:nvPr/>
        </p:nvGrpSpPr>
        <p:grpSpPr bwMode="auto">
          <a:xfrm>
            <a:off x="6588224" y="4774292"/>
            <a:ext cx="2340000" cy="1269240"/>
            <a:chOff x="5220072" y="2988968"/>
            <a:chExt cx="2760364" cy="887342"/>
          </a:xfrm>
        </p:grpSpPr>
        <p:grpSp>
          <p:nvGrpSpPr>
            <p:cNvPr id="10" name="그룹 29"/>
            <p:cNvGrpSpPr>
              <a:grpSpLocks/>
            </p:cNvGrpSpPr>
            <p:nvPr/>
          </p:nvGrpSpPr>
          <p:grpSpPr bwMode="auto">
            <a:xfrm>
              <a:off x="5220072" y="2988968"/>
              <a:ext cx="2760364" cy="887342"/>
              <a:chOff x="5378456" y="2905116"/>
              <a:chExt cx="3286148" cy="1056359"/>
            </a:xfrm>
          </p:grpSpPr>
          <p:sp>
            <p:nvSpPr>
              <p:cNvPr id="66" name="모서리가 둥근 직사각형 65"/>
              <p:cNvSpPr/>
              <p:nvPr/>
            </p:nvSpPr>
            <p:spPr>
              <a:xfrm>
                <a:off x="5378456" y="2905116"/>
                <a:ext cx="3286148" cy="1056359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67" name="직각 삼각형 66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65" name="TextBox 228"/>
            <p:cNvSpPr txBox="1"/>
            <p:nvPr/>
          </p:nvSpPr>
          <p:spPr>
            <a:xfrm>
              <a:off x="5303669" y="3043932"/>
              <a:ext cx="2608259" cy="739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 dirty="0" smtClean="0">
                  <a:solidFill>
                    <a:srgbClr val="E33D1B"/>
                  </a:solidFill>
                  <a:latin typeface="나눔스퀘어라운드 Bold" pitchFamily="50" charset="-127"/>
                  <a:ea typeface="나눔스퀘어라운드 Bold" pitchFamily="50" charset="-127"/>
                  <a:cs typeface="Arial" pitchFamily="34" charset="0"/>
                </a:rPr>
                <a:t>  주요 포인트</a:t>
              </a:r>
              <a:endParaRPr lang="en-US" altLang="ko-KR" sz="1400" b="1" dirty="0" smtClean="0">
                <a:solidFill>
                  <a:srgbClr val="E33D1B"/>
                </a:solidFill>
                <a:latin typeface="나눔스퀘어라운드 Bold" pitchFamily="50" charset="-127"/>
                <a:ea typeface="나눔스퀘어라운드 Bold" pitchFamily="50" charset="-127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∙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엑셀 업로드 기능은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임시저장 내역 보기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’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화면에서만 가능합니다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. </a:t>
              </a:r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9340" y="1714488"/>
            <a:ext cx="5940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그룹 18"/>
          <p:cNvGrpSpPr/>
          <p:nvPr/>
        </p:nvGrpSpPr>
        <p:grpSpPr>
          <a:xfrm>
            <a:off x="1452512" y="3356992"/>
            <a:ext cx="239168" cy="216024"/>
            <a:chOff x="317493" y="2636912"/>
            <a:chExt cx="318891" cy="288032"/>
          </a:xfrm>
        </p:grpSpPr>
        <p:sp>
          <p:nvSpPr>
            <p:cNvPr id="37" name="타원 36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317493" y="2651564"/>
              <a:ext cx="318891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63" name="직사각형 62"/>
          <p:cNvSpPr/>
          <p:nvPr/>
        </p:nvSpPr>
        <p:spPr>
          <a:xfrm>
            <a:off x="4143372" y="5761514"/>
            <a:ext cx="871644" cy="4535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5072066" y="5857892"/>
            <a:ext cx="239168" cy="216024"/>
            <a:chOff x="317493" y="2636912"/>
            <a:chExt cx="318890" cy="288032"/>
          </a:xfrm>
        </p:grpSpPr>
        <p:sp>
          <p:nvSpPr>
            <p:cNvPr id="68" name="타원 6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69" name="타원 6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70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2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26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437112"/>
            <a:ext cx="1728192" cy="84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5" y="2924944"/>
            <a:ext cx="93934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직사각형 30"/>
          <p:cNvSpPr/>
          <p:nvPr/>
        </p:nvSpPr>
        <p:spPr>
          <a:xfrm>
            <a:off x="467544" y="3429000"/>
            <a:ext cx="864096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09340" y="1714488"/>
            <a:ext cx="5940000" cy="457203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엑셀 업로드 기능 활용한 발급신청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010975" y="5953673"/>
            <a:ext cx="576064" cy="253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19" name="그룹 30"/>
          <p:cNvGrpSpPr/>
          <p:nvPr/>
        </p:nvGrpSpPr>
        <p:grpSpPr>
          <a:xfrm>
            <a:off x="4769688" y="6005650"/>
            <a:ext cx="239168" cy="209432"/>
            <a:chOff x="317493" y="2636912"/>
            <a:chExt cx="335418" cy="327237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28" name="그룹 45"/>
          <p:cNvGrpSpPr/>
          <p:nvPr/>
        </p:nvGrpSpPr>
        <p:grpSpPr>
          <a:xfrm>
            <a:off x="6536347" y="2924946"/>
            <a:ext cx="2500149" cy="3240359"/>
            <a:chOff x="5158875" y="2988968"/>
            <a:chExt cx="2949282" cy="2265375"/>
          </a:xfrm>
        </p:grpSpPr>
        <p:grpSp>
          <p:nvGrpSpPr>
            <p:cNvPr id="29" name="그룹 29"/>
            <p:cNvGrpSpPr/>
            <p:nvPr/>
          </p:nvGrpSpPr>
          <p:grpSpPr>
            <a:xfrm>
              <a:off x="5220073" y="2988968"/>
              <a:ext cx="2760364" cy="2265375"/>
              <a:chOff x="5378456" y="2905116"/>
              <a:chExt cx="3286148" cy="2696874"/>
            </a:xfrm>
          </p:grpSpPr>
          <p:sp>
            <p:nvSpPr>
              <p:cNvPr id="36" name="모서리가 둥근 직사각형 35"/>
              <p:cNvSpPr/>
              <p:nvPr/>
            </p:nvSpPr>
            <p:spPr>
              <a:xfrm>
                <a:off x="5378456" y="2905116"/>
                <a:ext cx="3286148" cy="2696874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7" name="직각 삼각형 36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33" name="TextBox 228"/>
            <p:cNvSpPr txBox="1"/>
            <p:nvPr/>
          </p:nvSpPr>
          <p:spPr>
            <a:xfrm>
              <a:off x="5158875" y="3068791"/>
              <a:ext cx="2949282" cy="20345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 dirty="0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∙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양식 파일명은 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‘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form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 spc="-150" dirty="0">
                  <a:latin typeface="나눔스퀘어라운드 Bold"/>
                  <a:ea typeface="나눔스퀘어라운드 Bold"/>
                </a:rPr>
                <a:t>으로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 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설정되어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있습니다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.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 파일명에 </a:t>
              </a:r>
              <a:r>
                <a:rPr lang="ko-KR" altLang="en-US" sz="1400" spc="-150" dirty="0">
                  <a:latin typeface="나눔스퀘어라운드 Bold"/>
                  <a:ea typeface="나눔스퀘어라운드 Bold"/>
                </a:rPr>
                <a:t>한글</a:t>
              </a:r>
              <a:r>
                <a:rPr lang="en-US" altLang="ko-KR" sz="1400" spc="-150" dirty="0">
                  <a:latin typeface="나눔스퀘어라운드 Bold"/>
                  <a:ea typeface="나눔스퀘어라운드 Bold"/>
                </a:rPr>
                <a:t> /</a:t>
              </a:r>
              <a:r>
                <a:rPr lang="ko-KR" altLang="en-US" sz="1400" spc="-150" dirty="0">
                  <a:latin typeface="나눔스퀘어라운드 Bold"/>
                  <a:ea typeface="나눔스퀘어라운드 Bold"/>
                </a:rPr>
                <a:t>특수문자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를 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포함시켜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업로드 할 경우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오류가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발생할 수 있으니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가급적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파일명은 수정하지 </a:t>
              </a:r>
            </a:p>
            <a:p>
              <a:pPr>
                <a:lnSpc>
                  <a:spcPct val="114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마시기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바랍니다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.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 sz="700" b="1" dirty="0">
                <a:solidFill>
                  <a:srgbClr val="E33D1B"/>
                </a:solidFill>
                <a:latin typeface="나눔스퀘어라운드 Bold"/>
                <a:ea typeface="나눔스퀘어라운드 Bold"/>
                <a:cs typeface="Arial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엑셀 파일 저장 시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 ‘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Excel 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통합문서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형식으로 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저장하시기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바랍니다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. </a:t>
              </a:r>
              <a:endParaRPr lang="en-US" altLang="ko-KR" sz="1400" dirty="0"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0" name="그룹 45"/>
          <p:cNvGrpSpPr/>
          <p:nvPr/>
        </p:nvGrpSpPr>
        <p:grpSpPr>
          <a:xfrm>
            <a:off x="6588000" y="1627200"/>
            <a:ext cx="2340000" cy="793688"/>
            <a:chOff x="5220072" y="1988840"/>
            <a:chExt cx="2760364" cy="2103616"/>
          </a:xfrm>
        </p:grpSpPr>
        <p:grpSp>
          <p:nvGrpSpPr>
            <p:cNvPr id="41" name="그룹 28"/>
            <p:cNvGrpSpPr/>
            <p:nvPr/>
          </p:nvGrpSpPr>
          <p:grpSpPr>
            <a:xfrm>
              <a:off x="5220072" y="1988840"/>
              <a:ext cx="2760364" cy="2103616"/>
              <a:chOff x="5378456" y="1714487"/>
              <a:chExt cx="3286148" cy="2504303"/>
            </a:xfrm>
          </p:grpSpPr>
          <p:sp>
            <p:nvSpPr>
              <p:cNvPr id="43" name="모서리가 둥근 직사각형 42"/>
              <p:cNvSpPr/>
              <p:nvPr/>
            </p:nvSpPr>
            <p:spPr>
              <a:xfrm>
                <a:off x="5378456" y="1714487"/>
                <a:ext cx="3286148" cy="250430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4" name="직각 삼각형 43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2" name="TextBox 227"/>
            <p:cNvSpPr txBox="1"/>
            <p:nvPr/>
          </p:nvSpPr>
          <p:spPr>
            <a:xfrm>
              <a:off x="5220072" y="2175937"/>
              <a:ext cx="2700845" cy="15619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양식 다운로드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→ 엑셀 양식 저장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4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23</a:t>
            </a:fld>
            <a:endParaRPr kumimoji="0" lang="en-US" altLang="en-US" sz="18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2050" name="Picture 2" descr="C:\Users\이수희\Documents\반디카메라\Cap 2022-12-29 14-31-47-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090" y="1815798"/>
            <a:ext cx="1473704" cy="2113267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636912"/>
            <a:ext cx="1038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엑셀 신청자정보 작성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pic>
        <p:nvPicPr>
          <p:cNvPr id="14" name="Picture 2" descr="C:\Users\user1\Desktop\엑셀양식.pn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396200" y="1738908"/>
            <a:ext cx="5976000" cy="4430482"/>
          </a:xfrm>
          <a:prstGeom prst="rect">
            <a:avLst/>
          </a:prstGeom>
          <a:noFill/>
        </p:spPr>
      </p:pic>
      <p:grpSp>
        <p:nvGrpSpPr>
          <p:cNvPr id="15" name="그룹 45"/>
          <p:cNvGrpSpPr/>
          <p:nvPr/>
        </p:nvGrpSpPr>
        <p:grpSpPr>
          <a:xfrm>
            <a:off x="6587999" y="1124744"/>
            <a:ext cx="2556001" cy="3816424"/>
            <a:chOff x="5220071" y="1988840"/>
            <a:chExt cx="3015168" cy="10115172"/>
          </a:xfrm>
        </p:grpSpPr>
        <p:grpSp>
          <p:nvGrpSpPr>
            <p:cNvPr id="16" name="그룹 28"/>
            <p:cNvGrpSpPr/>
            <p:nvPr/>
          </p:nvGrpSpPr>
          <p:grpSpPr>
            <a:xfrm>
              <a:off x="5220072" y="1988840"/>
              <a:ext cx="2760364" cy="10115172"/>
              <a:chOff x="5378456" y="1714487"/>
              <a:chExt cx="3286148" cy="12041863"/>
            </a:xfrm>
          </p:grpSpPr>
          <p:sp>
            <p:nvSpPr>
              <p:cNvPr id="18" name="모서리가 둥근 직사각형 17"/>
              <p:cNvSpPr/>
              <p:nvPr/>
            </p:nvSpPr>
            <p:spPr>
              <a:xfrm>
                <a:off x="5378456" y="1714487"/>
                <a:ext cx="3286148" cy="1204186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9" name="직각 삼각형 18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7" name="TextBox 227"/>
            <p:cNvSpPr txBox="1"/>
            <p:nvPr/>
          </p:nvSpPr>
          <p:spPr>
            <a:xfrm>
              <a:off x="5220071" y="2115348"/>
              <a:ext cx="3015168" cy="94789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탭 선택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(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개정법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구법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)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성명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③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주민번호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④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신청자 주소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읍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,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면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,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⑤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이후의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주소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⑥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최종학력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코드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(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숫자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)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로 입력</a:t>
              </a:r>
            </a:p>
            <a:p>
              <a:pPr lvl="0">
                <a:defRPr/>
              </a:pPr>
              <a:endParaRPr lang="en-US" altLang="ko-KR" sz="700" b="1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⑦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최종학위 취득한 학교명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⑧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신청자 전화번호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ko-KR" altLang="ko-KR" sz="1400">
                  <a:latin typeface="나눔스퀘어라운드 Bold"/>
                  <a:ea typeface="나눔스퀘어라운드 Bold"/>
                </a:rPr>
                <a:t>⑨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신청자 입학 및 졸업일자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⑩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신청자 자격요건 입력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558220" y="5998428"/>
            <a:ext cx="648072" cy="2160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18848" y="2508136"/>
            <a:ext cx="540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2" name="그룹 30"/>
          <p:cNvGrpSpPr/>
          <p:nvPr/>
        </p:nvGrpSpPr>
        <p:grpSpPr>
          <a:xfrm>
            <a:off x="755576" y="5796616"/>
            <a:ext cx="239168" cy="209432"/>
            <a:chOff x="317493" y="2636912"/>
            <a:chExt cx="335418" cy="327237"/>
          </a:xfrm>
        </p:grpSpPr>
        <p:sp>
          <p:nvSpPr>
            <p:cNvPr id="23" name="타원 2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4" name="타원 2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26" name="그룹 45"/>
          <p:cNvGrpSpPr/>
          <p:nvPr/>
        </p:nvGrpSpPr>
        <p:grpSpPr>
          <a:xfrm>
            <a:off x="6588224" y="5085184"/>
            <a:ext cx="2555775" cy="1224136"/>
            <a:chOff x="5220072" y="2988967"/>
            <a:chExt cx="3014902" cy="945894"/>
          </a:xfrm>
        </p:grpSpPr>
        <p:grpSp>
          <p:nvGrpSpPr>
            <p:cNvPr id="27" name="그룹 29"/>
            <p:cNvGrpSpPr/>
            <p:nvPr/>
          </p:nvGrpSpPr>
          <p:grpSpPr>
            <a:xfrm>
              <a:off x="5220072" y="2988967"/>
              <a:ext cx="2760364" cy="945893"/>
              <a:chOff x="5378456" y="2905116"/>
              <a:chExt cx="3286148" cy="1126064"/>
            </a:xfrm>
          </p:grpSpPr>
          <p:sp>
            <p:nvSpPr>
              <p:cNvPr id="29" name="모서리가 둥근 직사각형 28"/>
              <p:cNvSpPr/>
              <p:nvPr/>
            </p:nvSpPr>
            <p:spPr>
              <a:xfrm>
                <a:off x="5378456" y="2905116"/>
                <a:ext cx="3286148" cy="1126064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3" name="직각 삼각형 32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8" name="TextBox 228"/>
            <p:cNvSpPr txBox="1"/>
            <p:nvPr/>
          </p:nvSpPr>
          <p:spPr>
            <a:xfrm>
              <a:off x="5294679" y="3039164"/>
              <a:ext cx="2940294" cy="876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5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년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,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월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,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일 사이에 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‘</a:t>
              </a:r>
              <a:r>
                <a:rPr lang="en-US" altLang="ko-KR" sz="1500" b="1">
                  <a:latin typeface="나눔스퀘어라운드 Bold"/>
                  <a:ea typeface="나눔스퀘어라운드 Bold"/>
                </a:rPr>
                <a:t>-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를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반드시 입력하여 주시기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바랍니다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. </a:t>
              </a:r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138476" y="2508136"/>
            <a:ext cx="540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930564" y="2508136"/>
            <a:ext cx="630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699792" y="2508136"/>
            <a:ext cx="540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60572" y="2508136"/>
            <a:ext cx="324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892192" y="2508136"/>
            <a:ext cx="5400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542284" y="2508136"/>
            <a:ext cx="576064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148828" y="2508136"/>
            <a:ext cx="705600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863252" y="2508136"/>
            <a:ext cx="432048" cy="270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18848" y="1872000"/>
            <a:ext cx="1476000" cy="626400"/>
          </a:xfrm>
          <a:prstGeom prst="rect">
            <a:avLst/>
          </a:prstGeom>
          <a:noFill/>
          <a:ln w="1651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45" name="그룹 43"/>
          <p:cNvGrpSpPr/>
          <p:nvPr/>
        </p:nvGrpSpPr>
        <p:grpSpPr>
          <a:xfrm>
            <a:off x="772974" y="2284492"/>
            <a:ext cx="239168" cy="216024"/>
            <a:chOff x="317493" y="2636912"/>
            <a:chExt cx="333959" cy="288032"/>
          </a:xfrm>
        </p:grpSpPr>
        <p:sp>
          <p:nvSpPr>
            <p:cNvPr id="46" name="타원 4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9" name="그룹 43"/>
          <p:cNvGrpSpPr/>
          <p:nvPr/>
        </p:nvGrpSpPr>
        <p:grpSpPr>
          <a:xfrm>
            <a:off x="1331640" y="2284492"/>
            <a:ext cx="239168" cy="216024"/>
            <a:chOff x="317493" y="2636912"/>
            <a:chExt cx="333959" cy="288032"/>
          </a:xfrm>
        </p:grpSpPr>
        <p:sp>
          <p:nvSpPr>
            <p:cNvPr id="50" name="타원 4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1" name="타원 5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3" name="그룹 43"/>
          <p:cNvGrpSpPr/>
          <p:nvPr/>
        </p:nvGrpSpPr>
        <p:grpSpPr>
          <a:xfrm>
            <a:off x="2152938" y="2284492"/>
            <a:ext cx="239168" cy="216024"/>
            <a:chOff x="317493" y="2636912"/>
            <a:chExt cx="333959" cy="288032"/>
          </a:xfrm>
        </p:grpSpPr>
        <p:sp>
          <p:nvSpPr>
            <p:cNvPr id="54" name="타원 53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5" name="타원 54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6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4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7" name="그룹 43"/>
          <p:cNvGrpSpPr/>
          <p:nvPr/>
        </p:nvGrpSpPr>
        <p:grpSpPr>
          <a:xfrm>
            <a:off x="3594368" y="2284492"/>
            <a:ext cx="239168" cy="216024"/>
            <a:chOff x="317493" y="2636912"/>
            <a:chExt cx="333959" cy="288032"/>
          </a:xfrm>
        </p:grpSpPr>
        <p:sp>
          <p:nvSpPr>
            <p:cNvPr id="58" name="타원 5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9" name="타원 5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6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61" name="그룹 43"/>
          <p:cNvGrpSpPr/>
          <p:nvPr/>
        </p:nvGrpSpPr>
        <p:grpSpPr>
          <a:xfrm>
            <a:off x="4041656" y="2284492"/>
            <a:ext cx="239168" cy="216024"/>
            <a:chOff x="317493" y="2636912"/>
            <a:chExt cx="333959" cy="288032"/>
          </a:xfrm>
        </p:grpSpPr>
        <p:sp>
          <p:nvSpPr>
            <p:cNvPr id="62" name="타원 61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3" name="타원 62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4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7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65" name="그룹 43"/>
          <p:cNvGrpSpPr/>
          <p:nvPr/>
        </p:nvGrpSpPr>
        <p:grpSpPr>
          <a:xfrm>
            <a:off x="4697348" y="2284492"/>
            <a:ext cx="239168" cy="216024"/>
            <a:chOff x="317493" y="2636912"/>
            <a:chExt cx="333959" cy="288032"/>
          </a:xfrm>
        </p:grpSpPr>
        <p:sp>
          <p:nvSpPr>
            <p:cNvPr id="66" name="타원 6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7" name="타원 66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8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8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69" name="그룹 43"/>
          <p:cNvGrpSpPr/>
          <p:nvPr/>
        </p:nvGrpSpPr>
        <p:grpSpPr>
          <a:xfrm>
            <a:off x="5345420" y="2284492"/>
            <a:ext cx="239168" cy="216024"/>
            <a:chOff x="317493" y="2636912"/>
            <a:chExt cx="333959" cy="288032"/>
          </a:xfrm>
        </p:grpSpPr>
        <p:sp>
          <p:nvSpPr>
            <p:cNvPr id="70" name="타원 6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1" name="타원 7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9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73" name="그룹 43"/>
          <p:cNvGrpSpPr/>
          <p:nvPr/>
        </p:nvGrpSpPr>
        <p:grpSpPr>
          <a:xfrm>
            <a:off x="5921484" y="2284492"/>
            <a:ext cx="343974" cy="216024"/>
            <a:chOff x="317493" y="2636912"/>
            <a:chExt cx="480303" cy="288032"/>
          </a:xfrm>
        </p:grpSpPr>
        <p:sp>
          <p:nvSpPr>
            <p:cNvPr id="74" name="타원 73"/>
            <p:cNvSpPr/>
            <p:nvPr/>
          </p:nvSpPr>
          <p:spPr>
            <a:xfrm>
              <a:off x="393877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5" name="타원 74"/>
            <p:cNvSpPr/>
            <p:nvPr/>
          </p:nvSpPr>
          <p:spPr>
            <a:xfrm>
              <a:off x="428969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6" name="TextBox 8"/>
            <p:cNvSpPr txBox="1"/>
            <p:nvPr/>
          </p:nvSpPr>
          <p:spPr>
            <a:xfrm>
              <a:off x="317493" y="2651563"/>
              <a:ext cx="480303" cy="2667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10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77" name="그룹 43"/>
          <p:cNvGrpSpPr/>
          <p:nvPr/>
        </p:nvGrpSpPr>
        <p:grpSpPr>
          <a:xfrm>
            <a:off x="2859048" y="2284492"/>
            <a:ext cx="239168" cy="216024"/>
            <a:chOff x="317493" y="2636912"/>
            <a:chExt cx="333959" cy="288032"/>
          </a:xfrm>
        </p:grpSpPr>
        <p:sp>
          <p:nvSpPr>
            <p:cNvPr id="78" name="타원 7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9" name="타원 7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80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5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81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24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엑셀 이수과목 작성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pic>
        <p:nvPicPr>
          <p:cNvPr id="12" name="Picture 2" descr="C:\Users\user1\Desktop\엑셀양식.pn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32000" y="2088000"/>
            <a:ext cx="5940000" cy="3577450"/>
          </a:xfrm>
          <a:prstGeom prst="rect">
            <a:avLst/>
          </a:prstGeom>
          <a:noFill/>
        </p:spPr>
      </p:pic>
      <p:grpSp>
        <p:nvGrpSpPr>
          <p:cNvPr id="13" name="그룹 45"/>
          <p:cNvGrpSpPr/>
          <p:nvPr/>
        </p:nvGrpSpPr>
        <p:grpSpPr>
          <a:xfrm>
            <a:off x="6588224" y="1627199"/>
            <a:ext cx="2555776" cy="2952327"/>
            <a:chOff x="5220071" y="1988839"/>
            <a:chExt cx="3014902" cy="7824943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39"/>
              <a:ext cx="2760364" cy="7824943"/>
              <a:chOff x="5378456" y="1714487"/>
              <a:chExt cx="3286148" cy="931540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931540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400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1" y="2115344"/>
              <a:ext cx="3014902" cy="7325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①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해당 과목의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필수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실천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/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방법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영역 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(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구법의 경우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필수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선택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)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법정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(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유사인정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)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교과목명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③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유사인정 신청교과목명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④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과목을 이수한 기관명 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⑤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과목의 학점 및 성적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</a:p>
            <a:p>
              <a:pPr lvl="0">
                <a:defRPr/>
              </a:pPr>
              <a:endParaRPr lang="ko-KR" altLang="en-US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⑥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입력양식 복사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후 하단에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붙여넣기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하여 추가 신청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539552" y="2700000"/>
            <a:ext cx="5832648" cy="1386000"/>
          </a:xfrm>
          <a:prstGeom prst="rect">
            <a:avLst/>
          </a:prstGeom>
          <a:noFill/>
          <a:ln w="25400">
            <a:solidFill>
              <a:srgbClr val="020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solidFill>
                <a:schemeClr val="tx2">
                  <a:lumMod val="60000"/>
                  <a:lumOff val="40000"/>
                </a:schemeClr>
              </a:solidFill>
              <a:latin typeface="나눔스퀘어라운드 Regular"/>
              <a:ea typeface="나눔스퀘어라운드 Regular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39552" y="2916000"/>
            <a:ext cx="540000" cy="115212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0" name="그룹 30"/>
          <p:cNvGrpSpPr/>
          <p:nvPr/>
        </p:nvGrpSpPr>
        <p:grpSpPr>
          <a:xfrm>
            <a:off x="755576" y="2708920"/>
            <a:ext cx="239168" cy="209432"/>
            <a:chOff x="317493" y="2636912"/>
            <a:chExt cx="335418" cy="327237"/>
          </a:xfrm>
        </p:grpSpPr>
        <p:sp>
          <p:nvSpPr>
            <p:cNvPr id="21" name="타원 2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24" name="그룹 45"/>
          <p:cNvGrpSpPr/>
          <p:nvPr/>
        </p:nvGrpSpPr>
        <p:grpSpPr>
          <a:xfrm>
            <a:off x="6516216" y="5013175"/>
            <a:ext cx="2507770" cy="1224135"/>
            <a:chOff x="5135128" y="2988966"/>
            <a:chExt cx="2958272" cy="945893"/>
          </a:xfrm>
        </p:grpSpPr>
        <p:grpSp>
          <p:nvGrpSpPr>
            <p:cNvPr id="25" name="그룹 29"/>
            <p:cNvGrpSpPr/>
            <p:nvPr/>
          </p:nvGrpSpPr>
          <p:grpSpPr>
            <a:xfrm>
              <a:off x="5220072" y="2988966"/>
              <a:ext cx="2760364" cy="945893"/>
              <a:chOff x="5378456" y="2905116"/>
              <a:chExt cx="3286148" cy="1126064"/>
            </a:xfrm>
          </p:grpSpPr>
          <p:sp>
            <p:nvSpPr>
              <p:cNvPr id="27" name="모서리가 둥근 직사각형 26"/>
              <p:cNvSpPr/>
              <p:nvPr/>
            </p:nvSpPr>
            <p:spPr>
              <a:xfrm>
                <a:off x="5378456" y="2905116"/>
                <a:ext cx="3286148" cy="1126064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6" name="TextBox 228"/>
            <p:cNvSpPr txBox="1"/>
            <p:nvPr/>
          </p:nvSpPr>
          <p:spPr>
            <a:xfrm>
              <a:off x="5135128" y="3039164"/>
              <a:ext cx="2958272" cy="8371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셀 병합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,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항목 간 이동 등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양식을 변경하시면 업로드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기능을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활용할 수 없습니다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.</a:t>
              </a: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1979712" y="2916000"/>
            <a:ext cx="684000" cy="115212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54000" y="2916000"/>
            <a:ext cx="630000" cy="115212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36" name="그룹 43"/>
          <p:cNvGrpSpPr/>
          <p:nvPr/>
        </p:nvGrpSpPr>
        <p:grpSpPr>
          <a:xfrm>
            <a:off x="1619672" y="2708920"/>
            <a:ext cx="239168" cy="216024"/>
            <a:chOff x="317493" y="2636912"/>
            <a:chExt cx="333959" cy="288032"/>
          </a:xfrm>
        </p:grpSpPr>
        <p:sp>
          <p:nvSpPr>
            <p:cNvPr id="37" name="타원 36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9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0" name="그룹 43"/>
          <p:cNvGrpSpPr/>
          <p:nvPr/>
        </p:nvGrpSpPr>
        <p:grpSpPr>
          <a:xfrm>
            <a:off x="2267744" y="2708920"/>
            <a:ext cx="239168" cy="216024"/>
            <a:chOff x="317493" y="2636912"/>
            <a:chExt cx="333959" cy="288032"/>
          </a:xfrm>
        </p:grpSpPr>
        <p:sp>
          <p:nvSpPr>
            <p:cNvPr id="41" name="타원 4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2987824" y="2708920"/>
            <a:ext cx="239168" cy="216024"/>
            <a:chOff x="317493" y="2636912"/>
            <a:chExt cx="333959" cy="288032"/>
          </a:xfrm>
        </p:grpSpPr>
        <p:sp>
          <p:nvSpPr>
            <p:cNvPr id="45" name="타원 4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6" name="타원 4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7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4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48" name="그룹 43"/>
          <p:cNvGrpSpPr/>
          <p:nvPr/>
        </p:nvGrpSpPr>
        <p:grpSpPr>
          <a:xfrm>
            <a:off x="3707904" y="2708920"/>
            <a:ext cx="239168" cy="216024"/>
            <a:chOff x="317493" y="2636912"/>
            <a:chExt cx="333959" cy="288032"/>
          </a:xfrm>
        </p:grpSpPr>
        <p:sp>
          <p:nvSpPr>
            <p:cNvPr id="49" name="타원 4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1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5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2" name="그룹 43"/>
          <p:cNvGrpSpPr/>
          <p:nvPr/>
        </p:nvGrpSpPr>
        <p:grpSpPr>
          <a:xfrm>
            <a:off x="323528" y="2564904"/>
            <a:ext cx="239168" cy="216024"/>
            <a:chOff x="317493" y="2636912"/>
            <a:chExt cx="333959" cy="288032"/>
          </a:xfrm>
        </p:grpSpPr>
        <p:sp>
          <p:nvSpPr>
            <p:cNvPr id="53" name="타원 5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4" name="타원 5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5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6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56" name="직사각형 55"/>
          <p:cNvSpPr/>
          <p:nvPr/>
        </p:nvSpPr>
        <p:spPr>
          <a:xfrm>
            <a:off x="1187624" y="2916000"/>
            <a:ext cx="756000" cy="115212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528000" y="2916000"/>
            <a:ext cx="576000" cy="115212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539552" y="4077072"/>
            <a:ext cx="5832648" cy="792088"/>
          </a:xfrm>
          <a:prstGeom prst="rect">
            <a:avLst/>
          </a:prstGeom>
          <a:noFill/>
          <a:ln w="25400">
            <a:solidFill>
              <a:srgbClr val="0202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solidFill>
                <a:schemeClr val="tx2">
                  <a:lumMod val="60000"/>
                  <a:lumOff val="40000"/>
                </a:schemeClr>
              </a:solidFill>
              <a:latin typeface="나눔스퀘어라운드 Regular"/>
              <a:ea typeface="나눔스퀘어라운드 Regular"/>
            </a:endParaRPr>
          </a:p>
        </p:txBody>
      </p:sp>
      <p:grpSp>
        <p:nvGrpSpPr>
          <p:cNvPr id="59" name="그룹 43"/>
          <p:cNvGrpSpPr/>
          <p:nvPr/>
        </p:nvGrpSpPr>
        <p:grpSpPr>
          <a:xfrm>
            <a:off x="323528" y="4005064"/>
            <a:ext cx="239168" cy="216024"/>
            <a:chOff x="317493" y="2636912"/>
            <a:chExt cx="333959" cy="288032"/>
          </a:xfrm>
        </p:grpSpPr>
        <p:sp>
          <p:nvSpPr>
            <p:cNvPr id="60" name="타원 5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1" name="타원 6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6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64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25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sp>
        <p:nvSpPr>
          <p:cNvPr id="66" name="타원형 설명선 65"/>
          <p:cNvSpPr/>
          <p:nvPr/>
        </p:nvSpPr>
        <p:spPr>
          <a:xfrm>
            <a:off x="395258" y="5194948"/>
            <a:ext cx="4392488" cy="936104"/>
          </a:xfrm>
          <a:prstGeom prst="wedgeEllipseCallout">
            <a:avLst>
              <a:gd name="adj1" fmla="val -47842"/>
              <a:gd name="adj2" fmla="val -161543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72000" rIns="72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1400" b="1" i="0" u="none" strike="noStrike" kern="1200" cap="none" spc="0" normalizeH="0" baseline="0">
                <a:solidFill>
                  <a:sysClr val="window" lastClr="FFFFFF"/>
                </a:solidFill>
                <a:effectLst/>
                <a:uLnTx/>
                <a:uFillTx/>
                <a:latin typeface="나눔스퀘어라운드 Bold"/>
                <a:ea typeface="나눔스퀘어라운드 Bold"/>
              </a:rPr>
              <a:t>입력양식 </a:t>
            </a:r>
            <a:r>
              <a:rPr lang="ko-KR" altLang="en-US" sz="1400" b="1">
                <a:solidFill>
                  <a:sysClr val="window" lastClr="FFFFFF"/>
                </a:solidFill>
                <a:latin typeface="나눔스퀘어라운드 Bold"/>
                <a:ea typeface="나눔스퀘어라운드 Bold"/>
              </a:rPr>
              <a:t>그대로 </a:t>
            </a:r>
            <a:r>
              <a:rPr kumimoji="0" lang="ko-KR" altLang="en-US" sz="1400" b="1" i="0" u="none" strike="noStrike" kern="1200" cap="none" spc="0" normalizeH="0" baseline="0">
                <a:solidFill>
                  <a:sysClr val="window" lastClr="FFFFFF"/>
                </a:solidFill>
                <a:effectLst/>
                <a:uLnTx/>
                <a:uFillTx/>
                <a:latin typeface="나눔스퀘어라운드 Bold"/>
                <a:ea typeface="나눔스퀘어라운드 Bold"/>
              </a:rPr>
              <a:t>복사 후 </a:t>
            </a:r>
          </a:p>
          <a:p>
            <a:pPr marL="0" marR="0" lvl="0" indent="0" algn="ctr" defTabSz="914400" rtl="0" eaLnBrk="1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1400" b="1" i="0" u="none" strike="noStrike" kern="1200" cap="none" spc="0" normalizeH="0" baseline="0">
                <a:solidFill>
                  <a:sysClr val="window" lastClr="FFFFFF"/>
                </a:solidFill>
                <a:effectLst/>
                <a:uLnTx/>
                <a:uFillTx/>
                <a:latin typeface="나눔스퀘어라운드 Bold"/>
                <a:ea typeface="나눔스퀘어라운드 Bold"/>
              </a:rPr>
              <a:t>이전 신청자의 신청정보 하단에 붙여넣기 하여 입력진행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400" b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엑셀 업로드 </a:t>
            </a:r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발급신청 화면</a:t>
            </a:r>
            <a:endParaRPr lang="en-US" altLang="ko-KR" sz="24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grpSp>
        <p:nvGrpSpPr>
          <p:cNvPr id="13" name="그룹 45"/>
          <p:cNvGrpSpPr>
            <a:grpSpLocks/>
          </p:cNvGrpSpPr>
          <p:nvPr/>
        </p:nvGrpSpPr>
        <p:grpSpPr bwMode="auto">
          <a:xfrm>
            <a:off x="6588000" y="1627200"/>
            <a:ext cx="2340000" cy="1441760"/>
            <a:chOff x="5220072" y="1988840"/>
            <a:chExt cx="2760364" cy="3821287"/>
          </a:xfrm>
        </p:grpSpPr>
        <p:grpSp>
          <p:nvGrpSpPr>
            <p:cNvPr id="14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3821287"/>
              <a:chOff x="5378456" y="1714487"/>
              <a:chExt cx="3286148" cy="4549148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4549148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95151"/>
              <a:ext cx="2700845" cy="33363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①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임시 데이터  업로드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r>
                <a:rPr lang="en-US" altLang="ko-KR" sz="700" dirty="0" smtClean="0">
                  <a:latin typeface="나눔스퀘어라운드 Bold" pitchFamily="50" charset="-127"/>
                  <a:ea typeface="나눔스퀘어라운드 Bold" pitchFamily="50" charset="-127"/>
                </a:rPr>
                <a:t>   </a:t>
              </a:r>
            </a:p>
            <a:p>
              <a:r>
                <a:rPr lang="en-US" altLang="ko-KR" sz="1400" smtClean="0">
                  <a:latin typeface="나눔스퀘어라운드 Bold" pitchFamily="50" charset="-127"/>
                  <a:ea typeface="나눔스퀘어라운드 Bold" pitchFamily="50" charset="-127"/>
                </a:rPr>
                <a:t>② </a:t>
              </a:r>
              <a:r>
                <a:rPr lang="en-US" altLang="ko-KR" sz="1400" b="1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smtClean="0">
                  <a:latin typeface="나눔스퀘어라운드 Bold" pitchFamily="50" charset="-127"/>
                  <a:ea typeface="나눔스퀘어라운드 Bold" pitchFamily="50" charset="-127"/>
                </a:rPr>
                <a:t>파일선택</a:t>
              </a:r>
              <a:r>
                <a:rPr lang="en-US" altLang="ko-KR" sz="1400" b="1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클릭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→ 엑셀파일 첨부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r>
                <a:rPr lang="en-US" altLang="ko-KR" sz="7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</a:p>
            <a:p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③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파일 업로드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’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클릭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952000" y="4247376"/>
            <a:ext cx="404996" cy="190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417428" y="4842872"/>
            <a:ext cx="666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180988" y="4437112"/>
            <a:ext cx="50405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21" name="그룹 43"/>
          <p:cNvGrpSpPr/>
          <p:nvPr/>
        </p:nvGrpSpPr>
        <p:grpSpPr>
          <a:xfrm>
            <a:off x="2699792" y="4221088"/>
            <a:ext cx="239168" cy="216024"/>
            <a:chOff x="317493" y="2636912"/>
            <a:chExt cx="333959" cy="288032"/>
          </a:xfrm>
        </p:grpSpPr>
        <p:sp>
          <p:nvSpPr>
            <p:cNvPr id="22" name="타원 21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3" name="타원 22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4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2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grpSp>
        <p:nvGrpSpPr>
          <p:cNvPr id="25" name="그룹 45"/>
          <p:cNvGrpSpPr>
            <a:grpSpLocks/>
          </p:cNvGrpSpPr>
          <p:nvPr/>
        </p:nvGrpSpPr>
        <p:grpSpPr bwMode="auto">
          <a:xfrm>
            <a:off x="6588224" y="4797152"/>
            <a:ext cx="2340000" cy="1269240"/>
            <a:chOff x="5220072" y="2988968"/>
            <a:chExt cx="2760364" cy="887342"/>
          </a:xfrm>
        </p:grpSpPr>
        <p:grpSp>
          <p:nvGrpSpPr>
            <p:cNvPr id="26" name="그룹 29"/>
            <p:cNvGrpSpPr>
              <a:grpSpLocks/>
            </p:cNvGrpSpPr>
            <p:nvPr/>
          </p:nvGrpSpPr>
          <p:grpSpPr bwMode="auto">
            <a:xfrm>
              <a:off x="5220072" y="2988968"/>
              <a:ext cx="2760364" cy="887342"/>
              <a:chOff x="5378456" y="2905116"/>
              <a:chExt cx="3286148" cy="1056359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5378456" y="2905116"/>
                <a:ext cx="3286148" cy="1056359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7" name="TextBox 228"/>
            <p:cNvSpPr txBox="1"/>
            <p:nvPr/>
          </p:nvSpPr>
          <p:spPr>
            <a:xfrm>
              <a:off x="5285691" y="3043932"/>
              <a:ext cx="2608259" cy="739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 dirty="0" smtClean="0">
                  <a:solidFill>
                    <a:srgbClr val="E33D1B"/>
                  </a:solidFill>
                  <a:latin typeface="나눔스퀘어라운드 Bold" pitchFamily="50" charset="-127"/>
                  <a:ea typeface="나눔스퀘어라운드 Bold" pitchFamily="50" charset="-127"/>
                  <a:cs typeface="Arial" pitchFamily="34" charset="0"/>
                </a:rPr>
                <a:t>  주요 포인트</a:t>
              </a:r>
              <a:endParaRPr lang="en-US" altLang="ko-KR" sz="1400" b="1" dirty="0" smtClean="0">
                <a:solidFill>
                  <a:srgbClr val="E33D1B"/>
                </a:solidFill>
                <a:latin typeface="나눔스퀘어라운드 Bold" pitchFamily="50" charset="-127"/>
                <a:ea typeface="나눔스퀘어라운드 Bold" pitchFamily="50" charset="-127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∙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엑셀 업로드 하기 전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다시 한번 신청내역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확인해주시기 바랍니다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.</a:t>
              </a: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5624562" y="4596368"/>
            <a:ext cx="239168" cy="216024"/>
            <a:chOff x="317493" y="2636912"/>
            <a:chExt cx="333959" cy="288032"/>
          </a:xfrm>
        </p:grpSpPr>
        <p:sp>
          <p:nvSpPr>
            <p:cNvPr id="36" name="타원 3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37" name="타원 36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38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grpSp>
        <p:nvGrpSpPr>
          <p:cNvPr id="39" name="그룹 43"/>
          <p:cNvGrpSpPr/>
          <p:nvPr/>
        </p:nvGrpSpPr>
        <p:grpSpPr>
          <a:xfrm>
            <a:off x="3726572" y="4444732"/>
            <a:ext cx="239168" cy="216024"/>
            <a:chOff x="317493" y="2636912"/>
            <a:chExt cx="333958" cy="288032"/>
          </a:xfrm>
        </p:grpSpPr>
        <p:sp>
          <p:nvSpPr>
            <p:cNvPr id="40" name="타원 3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42" name="TextBox 8"/>
            <p:cNvSpPr txBox="1"/>
            <p:nvPr/>
          </p:nvSpPr>
          <p:spPr>
            <a:xfrm>
              <a:off x="317493" y="2651564"/>
              <a:ext cx="333958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3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30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18354" y="1614080"/>
            <a:ext cx="5541250" cy="4680000"/>
            <a:chOff x="618354" y="1614080"/>
            <a:chExt cx="5541250" cy="468000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8354" y="1614080"/>
              <a:ext cx="5541250" cy="46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직사각형 30"/>
            <p:cNvSpPr/>
            <p:nvPr/>
          </p:nvSpPr>
          <p:spPr bwMode="auto">
            <a:xfrm>
              <a:off x="2951786" y="3801430"/>
              <a:ext cx="1643074" cy="10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3074" name="Picture 2" descr="C:\Users\이수희\Documents\반디카메라\Cap 2022-12-29 14-31-47-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470" y="1643051"/>
            <a:ext cx="1335762" cy="1857387"/>
          </a:xfrm>
          <a:prstGeom prst="rect">
            <a:avLst/>
          </a:prstGeom>
          <a:noFill/>
        </p:spPr>
      </p:pic>
      <p:sp>
        <p:nvSpPr>
          <p:cNvPr id="34" name="직사각형 33"/>
          <p:cNvSpPr/>
          <p:nvPr/>
        </p:nvSpPr>
        <p:spPr>
          <a:xfrm>
            <a:off x="2285984" y="3571876"/>
            <a:ext cx="2571768" cy="1428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35" name="그룹 30"/>
          <p:cNvGrpSpPr/>
          <p:nvPr/>
        </p:nvGrpSpPr>
        <p:grpSpPr>
          <a:xfrm>
            <a:off x="2046816" y="3648196"/>
            <a:ext cx="239168" cy="209432"/>
            <a:chOff x="317493" y="2636912"/>
            <a:chExt cx="335418" cy="327237"/>
          </a:xfrm>
        </p:grpSpPr>
        <p:sp>
          <p:nvSpPr>
            <p:cNvPr id="43" name="타원 4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4" name="타원 4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46" name="직사각형 45"/>
          <p:cNvSpPr/>
          <p:nvPr/>
        </p:nvSpPr>
        <p:spPr>
          <a:xfrm>
            <a:off x="2928926" y="4244690"/>
            <a:ext cx="428628" cy="18444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181426" y="4454071"/>
            <a:ext cx="533318" cy="189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48" name="그룹 43"/>
          <p:cNvGrpSpPr/>
          <p:nvPr/>
        </p:nvGrpSpPr>
        <p:grpSpPr>
          <a:xfrm>
            <a:off x="2786050" y="4143380"/>
            <a:ext cx="239168" cy="216024"/>
            <a:chOff x="317493" y="2636912"/>
            <a:chExt cx="333959" cy="288032"/>
          </a:xfrm>
        </p:grpSpPr>
        <p:sp>
          <p:nvSpPr>
            <p:cNvPr id="49" name="타원 4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1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52" name="그룹 43"/>
          <p:cNvGrpSpPr/>
          <p:nvPr/>
        </p:nvGrpSpPr>
        <p:grpSpPr>
          <a:xfrm>
            <a:off x="3500430" y="4643446"/>
            <a:ext cx="239168" cy="216024"/>
            <a:chOff x="317493" y="2636912"/>
            <a:chExt cx="333959" cy="288032"/>
          </a:xfrm>
        </p:grpSpPr>
        <p:sp>
          <p:nvSpPr>
            <p:cNvPr id="53" name="타원 5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4" name="타원 5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55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352675"/>
            <a:ext cx="1038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신청내역 업로드 화면</a:t>
            </a:r>
            <a:endParaRPr lang="en-US" altLang="ko-KR" sz="24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grpSp>
        <p:nvGrpSpPr>
          <p:cNvPr id="13" name="그룹 45"/>
          <p:cNvGrpSpPr>
            <a:grpSpLocks/>
          </p:cNvGrpSpPr>
          <p:nvPr/>
        </p:nvGrpSpPr>
        <p:grpSpPr bwMode="auto">
          <a:xfrm>
            <a:off x="6588000" y="1627200"/>
            <a:ext cx="2340000" cy="1513767"/>
            <a:chOff x="5220072" y="1988840"/>
            <a:chExt cx="2760364" cy="4012139"/>
          </a:xfrm>
        </p:grpSpPr>
        <p:grpSp>
          <p:nvGrpSpPr>
            <p:cNvPr id="14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4012139"/>
              <a:chOff x="5378456" y="1714487"/>
              <a:chExt cx="3286148" cy="477635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477635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200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54759"/>
              <a:ext cx="2700845" cy="3489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①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엑셀 업로드 파일이 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양식에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맞게 작성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되었을 경우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→ 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“OO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건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업로드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              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되었습니다</a:t>
              </a:r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”</a:t>
              </a:r>
            </a:p>
          </p:txBody>
        </p:sp>
      </p:grpSp>
      <p:grpSp>
        <p:nvGrpSpPr>
          <p:cNvPr id="19" name="그룹 43"/>
          <p:cNvGrpSpPr/>
          <p:nvPr/>
        </p:nvGrpSpPr>
        <p:grpSpPr>
          <a:xfrm>
            <a:off x="5276840" y="4054212"/>
            <a:ext cx="239168" cy="216024"/>
            <a:chOff x="317493" y="2636912"/>
            <a:chExt cx="333959" cy="288032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23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661692" y="4038972"/>
            <a:ext cx="2527900" cy="8225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559772" y="1574668"/>
            <a:ext cx="5645552" cy="4788000"/>
            <a:chOff x="559772" y="1574668"/>
            <a:chExt cx="5645552" cy="4788000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9772" y="1574668"/>
              <a:ext cx="5645552" cy="47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직사각형 23"/>
            <p:cNvSpPr/>
            <p:nvPr/>
          </p:nvSpPr>
          <p:spPr bwMode="auto">
            <a:xfrm>
              <a:off x="3278496" y="3944306"/>
              <a:ext cx="1643074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 bwMode="auto">
            <a:xfrm>
              <a:off x="2737472" y="4128140"/>
              <a:ext cx="785818" cy="14287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27" name="직사각형 26"/>
          <p:cNvSpPr/>
          <p:nvPr/>
        </p:nvSpPr>
        <p:spPr>
          <a:xfrm>
            <a:off x="2571736" y="3714752"/>
            <a:ext cx="2664766" cy="1428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pic>
        <p:nvPicPr>
          <p:cNvPr id="4098" name="Picture 2" descr="C:\Users\이수희\Documents\반디카메라\Cap 2022-12-29 14-31-47-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901" y="1612151"/>
            <a:ext cx="1397331" cy="1888287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447" y="2352675"/>
            <a:ext cx="1038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18396" y="1821963"/>
            <a:ext cx="5940000" cy="428314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엑셀 업로드 임시저장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17" name="그룹 45"/>
          <p:cNvGrpSpPr/>
          <p:nvPr/>
        </p:nvGrpSpPr>
        <p:grpSpPr>
          <a:xfrm>
            <a:off x="6588000" y="1627200"/>
            <a:ext cx="2340000" cy="937704"/>
            <a:chOff x="5220072" y="1988840"/>
            <a:chExt cx="2760364" cy="2485321"/>
          </a:xfrm>
        </p:grpSpPr>
        <p:grpSp>
          <p:nvGrpSpPr>
            <p:cNvPr id="18" name="그룹 28"/>
            <p:cNvGrpSpPr/>
            <p:nvPr/>
          </p:nvGrpSpPr>
          <p:grpSpPr>
            <a:xfrm>
              <a:off x="5220072" y="1988840"/>
              <a:ext cx="2760364" cy="2485321"/>
              <a:chOff x="5378455" y="1714487"/>
              <a:chExt cx="3286148" cy="2958713"/>
            </a:xfrm>
          </p:grpSpPr>
          <p:sp>
            <p:nvSpPr>
              <p:cNvPr id="20" name="모서리가 둥근 직사각형 19"/>
              <p:cNvSpPr/>
              <p:nvPr/>
            </p:nvSpPr>
            <p:spPr>
              <a:xfrm>
                <a:off x="5378455" y="1714487"/>
                <a:ext cx="3286148" cy="295871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1" name="직각 삼각형 20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9" name="TextBox 227"/>
            <p:cNvSpPr txBox="1"/>
            <p:nvPr/>
          </p:nvSpPr>
          <p:spPr>
            <a:xfrm>
              <a:off x="5220072" y="2074955"/>
              <a:ext cx="2700845" cy="21861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업로드 시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불가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→  </a:t>
              </a:r>
              <a:r>
                <a:rPr lang="ko-KR" altLang="en-US" sz="1400" b="1" smtClean="0">
                  <a:latin typeface="나눔스퀘어라운드 Bold"/>
                  <a:ea typeface="나눔스퀘어라운드 Bold"/>
                </a:rPr>
                <a:t>신청자별 </a:t>
              </a:r>
              <a:endParaRPr lang="ko-KR" altLang="en-US" sz="1400" b="1">
                <a:latin typeface="나눔스퀘어라운드 Bold"/>
                <a:ea typeface="나눔스퀘어라운드 Bold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업로드 내역확인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22" name="그룹 45"/>
          <p:cNvGrpSpPr/>
          <p:nvPr/>
        </p:nvGrpSpPr>
        <p:grpSpPr>
          <a:xfrm>
            <a:off x="6516216" y="4365104"/>
            <a:ext cx="2507770" cy="1800200"/>
            <a:chOff x="5135129" y="2988968"/>
            <a:chExt cx="2958272" cy="1258543"/>
          </a:xfrm>
        </p:grpSpPr>
        <p:grpSp>
          <p:nvGrpSpPr>
            <p:cNvPr id="23" name="그룹 29"/>
            <p:cNvGrpSpPr/>
            <p:nvPr/>
          </p:nvGrpSpPr>
          <p:grpSpPr>
            <a:xfrm>
              <a:off x="5220073" y="2988968"/>
              <a:ext cx="2760364" cy="1258543"/>
              <a:chOff x="5378456" y="2905116"/>
              <a:chExt cx="3286148" cy="1498265"/>
            </a:xfrm>
          </p:grpSpPr>
          <p:sp>
            <p:nvSpPr>
              <p:cNvPr id="25" name="모서리가 둥근 직사각형 24"/>
              <p:cNvSpPr/>
              <p:nvPr/>
            </p:nvSpPr>
            <p:spPr>
              <a:xfrm>
                <a:off x="5378456" y="2905116"/>
                <a:ext cx="3286148" cy="1498265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4" name="TextBox 228"/>
            <p:cNvSpPr txBox="1"/>
            <p:nvPr/>
          </p:nvSpPr>
          <p:spPr>
            <a:xfrm>
              <a:off x="5135129" y="3033277"/>
              <a:ext cx="2958272" cy="1118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엑셀파일로 신청한 대상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자들은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바로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접수신청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할 수 없으며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성명을 클릭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하여 신청내역을 확인 후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접수신청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할 수 있습니다</a:t>
              </a:r>
              <a:r>
                <a:rPr lang="en-US" altLang="ko-KR" sz="1200">
                  <a:latin typeface="나눔스퀘어라운드 Regular"/>
                  <a:ea typeface="나눔스퀘어라운드 Regular"/>
                </a:rPr>
                <a:t>.</a:t>
              </a:r>
            </a:p>
          </p:txBody>
        </p:sp>
      </p:grpSp>
      <p:grpSp>
        <p:nvGrpSpPr>
          <p:cNvPr id="27" name="그룹 43"/>
          <p:cNvGrpSpPr/>
          <p:nvPr/>
        </p:nvGrpSpPr>
        <p:grpSpPr>
          <a:xfrm>
            <a:off x="2992016" y="4509120"/>
            <a:ext cx="239168" cy="216024"/>
            <a:chOff x="317493" y="2636912"/>
            <a:chExt cx="333959" cy="288032"/>
          </a:xfrm>
        </p:grpSpPr>
        <p:sp>
          <p:nvSpPr>
            <p:cNvPr id="28" name="타원 27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3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870096" y="4781912"/>
            <a:ext cx="477768" cy="12393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31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28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5122" name="Picture 2" descr="C:\Users\이수희\Documents\반디카메라\Cap 2022-12-29 14-31-47-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35" y="1859717"/>
            <a:ext cx="1466946" cy="1855035"/>
          </a:xfrm>
          <a:prstGeom prst="rect">
            <a:avLst/>
          </a:prstGeom>
          <a:noFill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564904"/>
            <a:ext cx="10382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22884"/>
            <a:ext cx="3421032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400" b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업로드 내역 확인 </a:t>
            </a:r>
            <a:r>
              <a:rPr lang="ko-KR" altLang="en-US" sz="24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화면</a:t>
            </a:r>
            <a:endParaRPr lang="en-US" altLang="ko-KR" sz="24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grpSp>
        <p:nvGrpSpPr>
          <p:cNvPr id="13" name="그룹 45"/>
          <p:cNvGrpSpPr>
            <a:grpSpLocks/>
          </p:cNvGrpSpPr>
          <p:nvPr/>
        </p:nvGrpSpPr>
        <p:grpSpPr bwMode="auto">
          <a:xfrm>
            <a:off x="6588000" y="1627200"/>
            <a:ext cx="2340000" cy="1081720"/>
            <a:chOff x="5220072" y="1988840"/>
            <a:chExt cx="2760364" cy="2867026"/>
          </a:xfrm>
        </p:grpSpPr>
        <p:grpSp>
          <p:nvGrpSpPr>
            <p:cNvPr id="14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2867026"/>
              <a:chOff x="5378455" y="1714487"/>
              <a:chExt cx="3286148" cy="341312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5" y="1714487"/>
                <a:ext cx="3286148" cy="341312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135544"/>
              <a:ext cx="2700845" cy="23574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①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실명확인</a:t>
              </a:r>
              <a:r>
                <a:rPr lang="en-US" altLang="ko-KR" sz="1400" b="1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smtClean="0">
                  <a:latin typeface="나눔스퀘어라운드 Bold" pitchFamily="50" charset="-127"/>
                  <a:ea typeface="나눔스퀘어라운드 Bold" pitchFamily="50" charset="-127"/>
                </a:rPr>
                <a:t>  클릭 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endParaRPr lang="en-US" altLang="ko-KR" sz="7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r>
                <a:rPr lang="en-US" altLang="ko-KR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② 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신청 내역 확인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  → 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‘</a:t>
              </a:r>
              <a:r>
                <a:rPr lang="ko-KR" altLang="en-US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저장하기</a:t>
              </a:r>
              <a:r>
                <a:rPr lang="en-US" altLang="ko-KR" sz="1400" b="1" dirty="0" smtClean="0">
                  <a:latin typeface="나눔스퀘어라운드 Bold" pitchFamily="50" charset="-127"/>
                  <a:ea typeface="나눔스퀘어라운드 Bold" pitchFamily="50" charset="-127"/>
                </a:rPr>
                <a:t>’</a:t>
              </a:r>
              <a:r>
                <a:rPr lang="ko-KR" altLang="en-US" sz="1400" dirty="0" smtClean="0">
                  <a:latin typeface="나눔스퀘어라운드 Bold" pitchFamily="50" charset="-127"/>
                  <a:ea typeface="나눔스퀘어라운드 Bold" pitchFamily="50" charset="-127"/>
                </a:rPr>
                <a:t>  클릭</a:t>
              </a:r>
              <a:endParaRPr lang="en-US" altLang="ko-KR" sz="14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4580928" y="1745952"/>
            <a:ext cx="432000" cy="216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19" name="그룹 43"/>
          <p:cNvGrpSpPr/>
          <p:nvPr/>
        </p:nvGrpSpPr>
        <p:grpSpPr>
          <a:xfrm>
            <a:off x="4692650" y="1510913"/>
            <a:ext cx="239168" cy="216024"/>
            <a:chOff x="317493" y="2636912"/>
            <a:chExt cx="333959" cy="288032"/>
          </a:xfrm>
        </p:grpSpPr>
        <p:sp>
          <p:nvSpPr>
            <p:cNvPr id="20" name="타원 1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3572778" y="6138222"/>
            <a:ext cx="4680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24" name="그룹 43"/>
          <p:cNvGrpSpPr/>
          <p:nvPr/>
        </p:nvGrpSpPr>
        <p:grpSpPr>
          <a:xfrm>
            <a:off x="3680346" y="5892512"/>
            <a:ext cx="239168" cy="216024"/>
            <a:chOff x="317493" y="2636912"/>
            <a:chExt cx="333959" cy="288032"/>
          </a:xfrm>
        </p:grpSpPr>
        <p:sp>
          <p:nvSpPr>
            <p:cNvPr id="25" name="타원 2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7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2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28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540992" y="1538274"/>
            <a:ext cx="5643602" cy="4860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7C5BBE41-034F-47B1-83CD-76FAA7CB97D5}" type="slidenum">
              <a:rPr lang="en-US" altLang="en-US">
                <a:latin typeface="나눔스퀘어라운드 Bold"/>
                <a:ea typeface="나눔스퀘어라운드 Bold"/>
              </a:rPr>
              <a:pPr algn="r">
                <a:defRPr/>
              </a:pPr>
              <a:t>3</a:t>
            </a:fld>
            <a:endParaRPr lang="en-US" altLang="en-US">
              <a:latin typeface="나눔스퀘어라운드 Bold"/>
              <a:ea typeface="나눔스퀘어라운드 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평생교육사 자격관리 홈페이지</a:t>
            </a:r>
            <a:r>
              <a:rPr lang="en-US" altLang="ko-KR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(lledu.nile.or.kr)</a:t>
            </a:r>
          </a:p>
        </p:txBody>
      </p:sp>
      <p:grpSp>
        <p:nvGrpSpPr>
          <p:cNvPr id="5" name="그룹 45"/>
          <p:cNvGrpSpPr/>
          <p:nvPr/>
        </p:nvGrpSpPr>
        <p:grpSpPr>
          <a:xfrm>
            <a:off x="6587999" y="1627200"/>
            <a:ext cx="2556001" cy="432047"/>
            <a:chOff x="5220071" y="1988839"/>
            <a:chExt cx="3015168" cy="900119"/>
          </a:xfrm>
        </p:grpSpPr>
        <p:grpSp>
          <p:nvGrpSpPr>
            <p:cNvPr id="6" name="그룹 28"/>
            <p:cNvGrpSpPr/>
            <p:nvPr/>
          </p:nvGrpSpPr>
          <p:grpSpPr>
            <a:xfrm>
              <a:off x="5220072" y="1988839"/>
              <a:ext cx="2760364" cy="900119"/>
              <a:chOff x="5378456" y="1714487"/>
              <a:chExt cx="3286148" cy="1071570"/>
            </a:xfrm>
          </p:grpSpPr>
          <p:sp>
            <p:nvSpPr>
              <p:cNvPr id="60" name="모서리가 둥근 직사각형 59"/>
              <p:cNvSpPr/>
              <p:nvPr/>
            </p:nvSpPr>
            <p:spPr>
              <a:xfrm>
                <a:off x="5378456" y="1714487"/>
                <a:ext cx="3286148" cy="1071570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나눔스퀘어라운드 Bold"/>
                  <a:ea typeface="나눔스퀘어라운드 Bold"/>
                </a:endParaRPr>
              </a:p>
            </p:txBody>
          </p:sp>
          <p:sp>
            <p:nvSpPr>
              <p:cNvPr id="61" name="직각 삼각형 60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나눔스퀘어라운드 Bold"/>
                  <a:ea typeface="나눔스퀘어라운드 Bold"/>
                </a:endParaRPr>
              </a:p>
            </p:txBody>
          </p:sp>
        </p:grpSp>
        <p:sp>
          <p:nvSpPr>
            <p:cNvPr id="53" name="TextBox 227"/>
            <p:cNvSpPr txBox="1"/>
            <p:nvPr/>
          </p:nvSpPr>
          <p:spPr>
            <a:xfrm>
              <a:off x="5220071" y="2086508"/>
              <a:ext cx="3015168" cy="641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상단의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회원가입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85" name="직사각형 84"/>
          <p:cNvSpPr/>
          <p:nvPr/>
        </p:nvSpPr>
        <p:spPr>
          <a:xfrm>
            <a:off x="5115604" y="1518692"/>
            <a:ext cx="504152" cy="1931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Bold"/>
              <a:ea typeface="나눔스퀘어라운드 Bold"/>
            </a:endParaRPr>
          </a:p>
        </p:txBody>
      </p:sp>
      <p:grpSp>
        <p:nvGrpSpPr>
          <p:cNvPr id="9" name="그룹 43"/>
          <p:cNvGrpSpPr/>
          <p:nvPr/>
        </p:nvGrpSpPr>
        <p:grpSpPr>
          <a:xfrm>
            <a:off x="4853956" y="1503452"/>
            <a:ext cx="239168" cy="216024"/>
            <a:chOff x="317493" y="2636912"/>
            <a:chExt cx="333960" cy="288032"/>
          </a:xfrm>
        </p:grpSpPr>
        <p:sp>
          <p:nvSpPr>
            <p:cNvPr id="40" name="타원 3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Bold"/>
                <a:ea typeface="나눔스퀘어라운드 Bold"/>
              </a:endParaRPr>
            </a:p>
          </p:txBody>
        </p:sp>
        <p:sp>
          <p:nvSpPr>
            <p:cNvPr id="41" name="타원 40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Bold"/>
                <a:ea typeface="나눔스퀘어라운드 Bold"/>
              </a:endParaRPr>
            </a:p>
          </p:txBody>
        </p:sp>
        <p:sp>
          <p:nvSpPr>
            <p:cNvPr id="51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Bold"/>
                  <a:ea typeface="나눔스퀘어라운드 Bold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31" name="그룹 45"/>
          <p:cNvGrpSpPr/>
          <p:nvPr/>
        </p:nvGrpSpPr>
        <p:grpSpPr>
          <a:xfrm>
            <a:off x="6588224" y="4286257"/>
            <a:ext cx="2340000" cy="1533463"/>
            <a:chOff x="5220072" y="2988971"/>
            <a:chExt cx="2760364" cy="700045"/>
          </a:xfrm>
        </p:grpSpPr>
        <p:grpSp>
          <p:nvGrpSpPr>
            <p:cNvPr id="39" name="그룹 29"/>
            <p:cNvGrpSpPr/>
            <p:nvPr/>
          </p:nvGrpSpPr>
          <p:grpSpPr>
            <a:xfrm>
              <a:off x="5220072" y="2988971"/>
              <a:ext cx="2760364" cy="700045"/>
              <a:chOff x="5378456" y="2905118"/>
              <a:chExt cx="3286148" cy="833386"/>
            </a:xfrm>
          </p:grpSpPr>
          <p:sp>
            <p:nvSpPr>
              <p:cNvPr id="43" name="모서리가 둥근 직사각형 42"/>
              <p:cNvSpPr/>
              <p:nvPr/>
            </p:nvSpPr>
            <p:spPr>
              <a:xfrm>
                <a:off x="5378456" y="2905118"/>
                <a:ext cx="3286148" cy="833386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나눔스퀘어라운드 Bold"/>
                  <a:ea typeface="나눔스퀘어라운드 Bold"/>
                </a:endParaRPr>
              </a:p>
            </p:txBody>
          </p:sp>
          <p:sp>
            <p:nvSpPr>
              <p:cNvPr id="44" name="직각 삼각형 43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나눔스퀘어라운드 Bold"/>
                  <a:ea typeface="나눔스퀘어라운드 Bold"/>
                </a:endParaRPr>
              </a:p>
            </p:txBody>
          </p:sp>
        </p:grpSp>
        <p:sp>
          <p:nvSpPr>
            <p:cNvPr id="42" name="TextBox 228"/>
            <p:cNvSpPr txBox="1"/>
            <p:nvPr/>
          </p:nvSpPr>
          <p:spPr>
            <a:xfrm>
              <a:off x="5285691" y="3038611"/>
              <a:ext cx="2608259" cy="6009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양성기관 계정 정보는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/>
              </a:r>
              <a:br>
                <a:rPr lang="en-US" altLang="ko-KR" sz="1400">
                  <a:latin typeface="나눔스퀘어라운드 Bold"/>
                  <a:ea typeface="나눔스퀘어라운드 Bold"/>
                </a:rPr>
              </a:b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아이디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비밀번호 찾기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또는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 ‘1577-3867’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를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통해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확인 가능합니다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.</a:t>
              </a:r>
              <a:r>
                <a:rPr lang="en-US" altLang="ko-KR" sz="1400" spc="-100">
                  <a:latin typeface="나눔스퀘어라운드 Bold"/>
                  <a:ea typeface="나눔스퀘어라운드 Bold"/>
                </a:rPr>
                <a:t> </a:t>
              </a:r>
              <a:endParaRPr kumimoji="0" lang="en-US" altLang="ko-KR" sz="14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727377" y="1521328"/>
            <a:ext cx="5326311" cy="4860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엑셀 업로드 발급신청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13" name="그룹 45"/>
          <p:cNvGrpSpPr/>
          <p:nvPr/>
        </p:nvGrpSpPr>
        <p:grpSpPr>
          <a:xfrm>
            <a:off x="6588000" y="1627200"/>
            <a:ext cx="2340000" cy="1297743"/>
            <a:chOff x="5220072" y="1988840"/>
            <a:chExt cx="2760364" cy="3439583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40"/>
              <a:ext cx="2760364" cy="3439583"/>
              <a:chOff x="5378455" y="1714487"/>
              <a:chExt cx="3286148" cy="4094738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5" y="1714487"/>
                <a:ext cx="3286148" cy="4094738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54759"/>
              <a:ext cx="2700845" cy="30427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ko-KR" sz="1400">
                  <a:latin typeface="나눔스퀘어라운드 Bold"/>
                  <a:ea typeface="나눔스퀘어라운드 Bold"/>
                </a:rPr>
                <a:t>①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신청가능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대상자의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체크박스에  체크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접수신청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클릭하여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 완료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18" name="그룹 43"/>
          <p:cNvGrpSpPr/>
          <p:nvPr/>
        </p:nvGrpSpPr>
        <p:grpSpPr>
          <a:xfrm>
            <a:off x="1861984" y="3890928"/>
            <a:ext cx="239168" cy="216024"/>
            <a:chOff x="317493" y="2636912"/>
            <a:chExt cx="333959" cy="288032"/>
          </a:xfrm>
        </p:grpSpPr>
        <p:sp>
          <p:nvSpPr>
            <p:cNvPr id="19" name="타원 1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1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2142396" y="3861048"/>
            <a:ext cx="360040" cy="11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877716" y="3861048"/>
            <a:ext cx="432048" cy="11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4" name="그룹 89"/>
          <p:cNvGrpSpPr/>
          <p:nvPr/>
        </p:nvGrpSpPr>
        <p:grpSpPr>
          <a:xfrm>
            <a:off x="3234328" y="6059388"/>
            <a:ext cx="239168" cy="216024"/>
            <a:chOff x="317493" y="2636912"/>
            <a:chExt cx="335875" cy="288032"/>
          </a:xfrm>
        </p:grpSpPr>
        <p:sp>
          <p:nvSpPr>
            <p:cNvPr id="25" name="타원 2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7" name="TextBox 8"/>
            <p:cNvSpPr txBox="1"/>
            <p:nvPr/>
          </p:nvSpPr>
          <p:spPr>
            <a:xfrm>
              <a:off x="317493" y="2651564"/>
              <a:ext cx="335875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3480392" y="6059388"/>
            <a:ext cx="540000" cy="280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9" name="그룹 45"/>
          <p:cNvGrpSpPr/>
          <p:nvPr/>
        </p:nvGrpSpPr>
        <p:grpSpPr>
          <a:xfrm>
            <a:off x="6588225" y="4859999"/>
            <a:ext cx="2555776" cy="1224136"/>
            <a:chOff x="5220073" y="2988966"/>
            <a:chExt cx="3014903" cy="855809"/>
          </a:xfrm>
        </p:grpSpPr>
        <p:grpSp>
          <p:nvGrpSpPr>
            <p:cNvPr id="33" name="그룹 29"/>
            <p:cNvGrpSpPr/>
            <p:nvPr/>
          </p:nvGrpSpPr>
          <p:grpSpPr>
            <a:xfrm>
              <a:off x="5220073" y="2988966"/>
              <a:ext cx="2760364" cy="855809"/>
              <a:chOff x="5378456" y="2905115"/>
              <a:chExt cx="3286148" cy="1018820"/>
            </a:xfrm>
          </p:grpSpPr>
          <p:sp>
            <p:nvSpPr>
              <p:cNvPr id="37" name="모서리가 둥근 직사각형 36"/>
              <p:cNvSpPr/>
              <p:nvPr/>
            </p:nvSpPr>
            <p:spPr>
              <a:xfrm>
                <a:off x="5378456" y="2905115"/>
                <a:ext cx="3286148" cy="1018820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8" name="직각 삼각형 37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36" name="TextBox 228"/>
            <p:cNvSpPr txBox="1"/>
            <p:nvPr/>
          </p:nvSpPr>
          <p:spPr>
            <a:xfrm>
              <a:off x="5285693" y="3027949"/>
              <a:ext cx="2949283" cy="739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신청자별 업로드 내역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확인 후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spc="-150">
                  <a:latin typeface="나눔스퀘어라운드 Bold"/>
                  <a:ea typeface="나눔스퀘어라운드 Bold"/>
                </a:rPr>
                <a:t>신청가능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상태값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불가 → 가능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으로 변경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3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30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6146" name="Picture 2" descr="C:\Users\이수희\Documents\반디카메라\Cap 2022-12-29 14-31-47-2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221" y="1538360"/>
            <a:ext cx="1314202" cy="1602535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132856"/>
            <a:ext cx="829848" cy="86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05912" y="1907195"/>
            <a:ext cx="5940000" cy="408780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" name="TextBox 3"/>
          <p:cNvSpPr txBox="1"/>
          <p:nvPr/>
        </p:nvSpPr>
        <p:spPr>
          <a:xfrm>
            <a:off x="433034" y="92216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4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신규발급 신청현황 화면</a:t>
            </a:r>
            <a:endParaRPr lang="en-US" altLang="ko-KR" sz="24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16" name="그룹 45"/>
          <p:cNvGrpSpPr/>
          <p:nvPr/>
        </p:nvGrpSpPr>
        <p:grpSpPr>
          <a:xfrm>
            <a:off x="6588000" y="1627200"/>
            <a:ext cx="2555999" cy="1369752"/>
            <a:chOff x="5220072" y="1988840"/>
            <a:chExt cx="3015166" cy="3630435"/>
          </a:xfrm>
        </p:grpSpPr>
        <p:grpSp>
          <p:nvGrpSpPr>
            <p:cNvPr id="17" name="그룹 28"/>
            <p:cNvGrpSpPr/>
            <p:nvPr/>
          </p:nvGrpSpPr>
          <p:grpSpPr>
            <a:xfrm>
              <a:off x="5220073" y="1988840"/>
              <a:ext cx="2760364" cy="3630435"/>
              <a:chOff x="5378456" y="1714487"/>
              <a:chExt cx="3286148" cy="4321943"/>
            </a:xfrm>
          </p:grpSpPr>
          <p:sp>
            <p:nvSpPr>
              <p:cNvPr id="19" name="모서리가 둥근 직사각형 18"/>
              <p:cNvSpPr/>
              <p:nvPr/>
            </p:nvSpPr>
            <p:spPr>
              <a:xfrm>
                <a:off x="5378456" y="1714487"/>
                <a:ext cx="3286148" cy="432194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0" name="직각 삼각형 19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8" name="TextBox 227"/>
            <p:cNvSpPr txBox="1"/>
            <p:nvPr/>
          </p:nvSpPr>
          <p:spPr>
            <a:xfrm>
              <a:off x="5220072" y="2095151"/>
              <a:ext cx="3015166" cy="30427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smtClean="0">
                  <a:latin typeface="나눔스퀘어라운드 Bold"/>
                  <a:ea typeface="나눔스퀘어라운드 Bold"/>
                </a:rPr>
                <a:t>신규발급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현황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조회하기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→ 저장된 신청내역</a:t>
              </a:r>
            </a:p>
            <a:p>
              <a:pPr lvl="0">
                <a:defRPr/>
              </a:pPr>
              <a:endParaRPr lang="en-US" altLang="ko-KR" sz="700">
                <a:latin typeface="나눔스퀘어라운드 Bold"/>
                <a:ea typeface="나눔스퀘어라운드 Bold"/>
              </a:endParaRP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②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신청완료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  상태값 확인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3880364" y="4024496"/>
            <a:ext cx="586800" cy="28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3" name="그룹 30"/>
          <p:cNvGrpSpPr/>
          <p:nvPr/>
        </p:nvGrpSpPr>
        <p:grpSpPr>
          <a:xfrm>
            <a:off x="3617228" y="4060804"/>
            <a:ext cx="239168" cy="209432"/>
            <a:chOff x="317493" y="2636912"/>
            <a:chExt cx="335418" cy="327237"/>
          </a:xfrm>
        </p:grpSpPr>
        <p:sp>
          <p:nvSpPr>
            <p:cNvPr id="24" name="타원 23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5" name="타원 24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6" name="TextBox 8"/>
            <p:cNvSpPr txBox="1"/>
            <p:nvPr/>
          </p:nvSpPr>
          <p:spPr>
            <a:xfrm>
              <a:off x="317493" y="2651564"/>
              <a:ext cx="335418" cy="3125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5724128" y="4948788"/>
            <a:ext cx="504056" cy="10081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9" name="그룹 43"/>
          <p:cNvGrpSpPr/>
          <p:nvPr/>
        </p:nvGrpSpPr>
        <p:grpSpPr>
          <a:xfrm>
            <a:off x="5508104" y="4732764"/>
            <a:ext cx="239168" cy="216024"/>
            <a:chOff x="317493" y="2636912"/>
            <a:chExt cx="333959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6" name="타원 3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7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3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31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pic>
        <p:nvPicPr>
          <p:cNvPr id="7170" name="Picture 2" descr="C:\Users\이수희\Documents\반디카메라\Cap 2022-12-29 14-43-18-760 - 복사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222" y="1983615"/>
            <a:ext cx="1546697" cy="1785949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524973" y="3145902"/>
            <a:ext cx="640452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pic>
        <p:nvPicPr>
          <p:cNvPr id="7171" name="Picture 3" descr="C:\Users\이수희\Documents\반디카메라\Cap 2022-12-28 17-12-54-5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9673" y="3109996"/>
            <a:ext cx="252413" cy="104775"/>
          </a:xfrm>
          <a:prstGeom prst="rect">
            <a:avLst/>
          </a:prstGeom>
          <a:noFill/>
        </p:spPr>
      </p:pic>
      <p:pic>
        <p:nvPicPr>
          <p:cNvPr id="31" name="Picture 3" descr="C:\Users\이수희\Documents\반디카메라\Cap 2022-12-28 17-12-54-5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2956" y="3113375"/>
            <a:ext cx="252413" cy="104775"/>
          </a:xfrm>
          <a:prstGeom prst="rect">
            <a:avLst/>
          </a:prstGeom>
          <a:noFill/>
        </p:spPr>
      </p:pic>
      <p:pic>
        <p:nvPicPr>
          <p:cNvPr id="32" name="Picture 3" descr="C:\Users\이수희\Documents\반디카메라\Cap 2022-12-28 17-12-54-5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2529" y="5013798"/>
            <a:ext cx="252413" cy="844094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708920"/>
            <a:ext cx="899307" cy="93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직사각형 33"/>
          <p:cNvSpPr/>
          <p:nvPr/>
        </p:nvSpPr>
        <p:spPr>
          <a:xfrm>
            <a:off x="539552" y="3284984"/>
            <a:ext cx="792088" cy="28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494472" y="1571612"/>
            <a:ext cx="5760000" cy="471490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9" name="직사각형 18"/>
          <p:cNvSpPr/>
          <p:nvPr/>
        </p:nvSpPr>
        <p:spPr>
          <a:xfrm>
            <a:off x="3571868" y="4024144"/>
            <a:ext cx="1214446" cy="8640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21" name="그룹 43"/>
          <p:cNvGrpSpPr/>
          <p:nvPr/>
        </p:nvGrpSpPr>
        <p:grpSpPr>
          <a:xfrm>
            <a:off x="3332700" y="3855918"/>
            <a:ext cx="239168" cy="216024"/>
            <a:chOff x="317493" y="2636912"/>
            <a:chExt cx="333960" cy="288032"/>
          </a:xfrm>
        </p:grpSpPr>
        <p:sp>
          <p:nvSpPr>
            <p:cNvPr id="22" name="타원 21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3" name="타원 22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4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25" name="그룹 45"/>
          <p:cNvGrpSpPr/>
          <p:nvPr/>
        </p:nvGrpSpPr>
        <p:grpSpPr>
          <a:xfrm>
            <a:off x="6588000" y="1627200"/>
            <a:ext cx="2556000" cy="432048"/>
            <a:chOff x="5220072" y="1988839"/>
            <a:chExt cx="3015167" cy="900119"/>
          </a:xfrm>
        </p:grpSpPr>
        <p:grpSp>
          <p:nvGrpSpPr>
            <p:cNvPr id="26" name="그룹 28"/>
            <p:cNvGrpSpPr/>
            <p:nvPr/>
          </p:nvGrpSpPr>
          <p:grpSpPr>
            <a:xfrm>
              <a:off x="5220072" y="1988839"/>
              <a:ext cx="2760364" cy="900119"/>
              <a:chOff x="5378456" y="1714487"/>
              <a:chExt cx="3286148" cy="1071571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5378456" y="1714487"/>
                <a:ext cx="3286148" cy="1071571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7" name="TextBox 227"/>
            <p:cNvSpPr txBox="1"/>
            <p:nvPr/>
          </p:nvSpPr>
          <p:spPr>
            <a:xfrm>
              <a:off x="5220072" y="2086508"/>
              <a:ext cx="3015167" cy="64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spc="-100">
                  <a:latin typeface="나눔스퀘어라운드 Bold"/>
                  <a:ea typeface="나눔스퀘어라운드 Bold"/>
                </a:rPr>
                <a:t>양성기관  회원가입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클릭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 dirty="0" smtClean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평생교육사 양성기관 </a:t>
            </a: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회원가입 화면</a:t>
            </a:r>
            <a:endParaRPr lang="en-US" altLang="ko-KR" sz="2200" b="1" dirty="0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15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rgbClr val="000000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4</a:t>
            </a:fld>
            <a:endParaRPr kumimoji="0" lang="en-US" altLang="en-US" sz="1800" b="0" i="0" u="none" strike="noStrike" kern="1200" cap="none" spc="0" normalizeH="0" baseline="0">
              <a:solidFill>
                <a:srgbClr val="000000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0776" y="1714488"/>
            <a:ext cx="5940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그룹 35"/>
          <p:cNvGrpSpPr>
            <a:grpSpLocks/>
          </p:cNvGrpSpPr>
          <p:nvPr/>
        </p:nvGrpSpPr>
        <p:grpSpPr bwMode="auto">
          <a:xfrm>
            <a:off x="6588000" y="1606351"/>
            <a:ext cx="2340000" cy="1251145"/>
            <a:chOff x="5220072" y="1933582"/>
            <a:chExt cx="2760364" cy="3316072"/>
          </a:xfrm>
        </p:grpSpPr>
        <p:grpSp>
          <p:nvGrpSpPr>
            <p:cNvPr id="7" name="그룹 28"/>
            <p:cNvGrpSpPr>
              <a:grpSpLocks/>
            </p:cNvGrpSpPr>
            <p:nvPr/>
          </p:nvGrpSpPr>
          <p:grpSpPr bwMode="auto">
            <a:xfrm>
              <a:off x="5220072" y="1988840"/>
              <a:ext cx="2760364" cy="3260814"/>
              <a:chOff x="5378456" y="1714487"/>
              <a:chExt cx="3286148" cy="3881918"/>
            </a:xfrm>
          </p:grpSpPr>
          <p:sp>
            <p:nvSpPr>
              <p:cNvPr id="46" name="모서리가 둥근 직사각형 45"/>
              <p:cNvSpPr/>
              <p:nvPr/>
            </p:nvSpPr>
            <p:spPr>
              <a:xfrm>
                <a:off x="5378456" y="1714487"/>
                <a:ext cx="3286148" cy="3881918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7" name="직각 삼각형 4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5" name="TextBox 227"/>
            <p:cNvSpPr txBox="1"/>
            <p:nvPr/>
          </p:nvSpPr>
          <p:spPr>
            <a:xfrm>
              <a:off x="5220072" y="1933582"/>
              <a:ext cx="2700845" cy="3181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① 약관동의</a:t>
              </a:r>
              <a:endParaRPr lang="en-US" altLang="ko-KR" sz="16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② 실명</a:t>
              </a:r>
              <a:r>
                <a:rPr lang="en-US" altLang="ko-KR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(</a:t>
              </a:r>
              <a:r>
                <a:rPr lang="ko-KR" altLang="en-US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인증</a:t>
              </a:r>
              <a:r>
                <a:rPr lang="en-US" altLang="ko-KR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)</a:t>
              </a:r>
              <a:r>
                <a:rPr lang="ko-KR" altLang="en-US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확인</a:t>
              </a:r>
              <a:endParaRPr lang="en-US" altLang="ko-KR" sz="16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 smtClean="0">
                  <a:latin typeface="나눔스퀘어라운드 Bold" pitchFamily="50" charset="-127"/>
                  <a:ea typeface="나눔스퀘어라운드 Bold" pitchFamily="50" charset="-127"/>
                </a:rPr>
                <a:t>③ 담당자 정보 입력</a:t>
              </a:r>
              <a:endParaRPr lang="en-US" altLang="ko-KR" sz="1600" dirty="0" smtClean="0">
                <a:latin typeface="나눔스퀘어라운드 Bold" pitchFamily="50" charset="-127"/>
                <a:ea typeface="나눔스퀘어라운드 Bold" pitchFamily="50" charset="-127"/>
              </a:endParaRPr>
            </a:p>
          </p:txBody>
        </p:sp>
      </p:grpSp>
      <p:sp>
        <p:nvSpPr>
          <p:cNvPr id="56" name="직사각형 55"/>
          <p:cNvSpPr/>
          <p:nvPr/>
        </p:nvSpPr>
        <p:spPr>
          <a:xfrm>
            <a:off x="2000232" y="3571876"/>
            <a:ext cx="4299960" cy="25717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10" name="그룹 43"/>
          <p:cNvGrpSpPr/>
          <p:nvPr/>
        </p:nvGrpSpPr>
        <p:grpSpPr>
          <a:xfrm>
            <a:off x="2189692" y="2357430"/>
            <a:ext cx="239168" cy="216024"/>
            <a:chOff x="317493" y="2636912"/>
            <a:chExt cx="333960" cy="288032"/>
          </a:xfrm>
        </p:grpSpPr>
        <p:sp>
          <p:nvSpPr>
            <p:cNvPr id="59" name="타원 5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62" name="타원 61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1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r>
              <a:rPr lang="ko-KR" altLang="en-US" sz="22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 pitchFamily="50" charset="-127"/>
                <a:ea typeface="나눔스퀘어라운드 Bold" pitchFamily="50" charset="-127"/>
              </a:rPr>
              <a:t>평생교육사 양성기관 회원가입 화면</a:t>
            </a:r>
            <a:endParaRPr lang="en-US" altLang="ko-KR" sz="2200" b="1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 pitchFamily="50" charset="-127"/>
              <a:ea typeface="나눔스퀘어라운드 Bold" pitchFamily="50" charset="-127"/>
            </a:endParaRPr>
          </a:p>
        </p:txBody>
      </p:sp>
      <p:sp>
        <p:nvSpPr>
          <p:cNvPr id="15" name="슬라이드 번호 개체 틀 1"/>
          <p:cNvSpPr txBox="1">
            <a:spLocks/>
          </p:cNvSpPr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5BBE41-034F-47B1-83CD-76FAA7CB97D5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나눔스퀘어라운드 Bold" pitchFamily="50" charset="-127"/>
                <a:ea typeface="나눔스퀘어라운드 Bold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나눔스퀘어라운드 Bold" pitchFamily="50" charset="-127"/>
              <a:ea typeface="나눔스퀘어라운드 Bold" pitchFamily="50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143108" y="2643182"/>
            <a:ext cx="785818" cy="500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143240" y="2643182"/>
            <a:ext cx="785818" cy="500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스퀘어라운드 Regular" pitchFamily="50" charset="-127"/>
              <a:ea typeface="나눔스퀘어라운드 Regular" pitchFamily="50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3214678" y="2357430"/>
            <a:ext cx="239168" cy="216024"/>
            <a:chOff x="317493" y="2636912"/>
            <a:chExt cx="318890" cy="288032"/>
          </a:xfrm>
        </p:grpSpPr>
        <p:sp>
          <p:nvSpPr>
            <p:cNvPr id="19" name="타원 18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0" name="타원 19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2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  <p:grpSp>
        <p:nvGrpSpPr>
          <p:cNvPr id="22" name="그룹 43"/>
          <p:cNvGrpSpPr/>
          <p:nvPr/>
        </p:nvGrpSpPr>
        <p:grpSpPr>
          <a:xfrm>
            <a:off x="1903940" y="3286124"/>
            <a:ext cx="239168" cy="216024"/>
            <a:chOff x="317493" y="2636912"/>
            <a:chExt cx="333959" cy="288032"/>
          </a:xfrm>
        </p:grpSpPr>
        <p:sp>
          <p:nvSpPr>
            <p:cNvPr id="24" name="타원 23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5" name="타원 24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26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3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642910" y="1500174"/>
            <a:ext cx="5572164" cy="4886226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6" name="그룹 35"/>
          <p:cNvGrpSpPr/>
          <p:nvPr/>
        </p:nvGrpSpPr>
        <p:grpSpPr>
          <a:xfrm>
            <a:off x="6588000" y="1621591"/>
            <a:ext cx="2556000" cy="1593094"/>
            <a:chOff x="5220073" y="1973974"/>
            <a:chExt cx="2923760" cy="4222386"/>
          </a:xfrm>
        </p:grpSpPr>
        <p:grpSp>
          <p:nvGrpSpPr>
            <p:cNvPr id="39" name="그룹 28"/>
            <p:cNvGrpSpPr/>
            <p:nvPr/>
          </p:nvGrpSpPr>
          <p:grpSpPr>
            <a:xfrm>
              <a:off x="5220073" y="1988840"/>
              <a:ext cx="2760364" cy="4207520"/>
              <a:chOff x="5378456" y="1714487"/>
              <a:chExt cx="3286148" cy="5008949"/>
            </a:xfrm>
          </p:grpSpPr>
          <p:sp>
            <p:nvSpPr>
              <p:cNvPr id="46" name="모서리가 둥근 직사각형 45"/>
              <p:cNvSpPr/>
              <p:nvPr/>
            </p:nvSpPr>
            <p:spPr>
              <a:xfrm>
                <a:off x="5378456" y="1714487"/>
                <a:ext cx="3286148" cy="5008949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47" name="직각 삼각형 4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5" name="TextBox 227"/>
            <p:cNvSpPr txBox="1"/>
            <p:nvPr/>
          </p:nvSpPr>
          <p:spPr>
            <a:xfrm>
              <a:off x="5220073" y="1973974"/>
              <a:ext cx="2923760" cy="35605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양성기관 정보 입력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② ‘증빙자료’  첨부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③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양성기관에서 개설되는       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교과목 정보 입력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57" name="직사각형 56"/>
          <p:cNvSpPr/>
          <p:nvPr/>
        </p:nvSpPr>
        <p:spPr>
          <a:xfrm>
            <a:off x="642910" y="1500174"/>
            <a:ext cx="5572164" cy="2500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642910" y="4000504"/>
            <a:ext cx="5572164" cy="4286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평생교육사 </a:t>
            </a:r>
            <a:r>
              <a:rPr lang="ko-KR" altLang="en-US" sz="2200" b="1" dirty="0" smtClean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</a:t>
            </a: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회원가입 화면</a:t>
            </a:r>
            <a:endParaRPr lang="en-US" altLang="ko-KR" sz="2200" b="1" dirty="0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grpSp>
        <p:nvGrpSpPr>
          <p:cNvPr id="25" name="그룹 45"/>
          <p:cNvGrpSpPr/>
          <p:nvPr/>
        </p:nvGrpSpPr>
        <p:grpSpPr>
          <a:xfrm>
            <a:off x="6588000" y="4759051"/>
            <a:ext cx="2555999" cy="1557311"/>
            <a:chOff x="5220072" y="2988970"/>
            <a:chExt cx="3015166" cy="1088738"/>
          </a:xfrm>
        </p:grpSpPr>
        <p:grpSp>
          <p:nvGrpSpPr>
            <p:cNvPr id="26" name="그룹 29"/>
            <p:cNvGrpSpPr/>
            <p:nvPr/>
          </p:nvGrpSpPr>
          <p:grpSpPr>
            <a:xfrm>
              <a:off x="5220072" y="2988970"/>
              <a:ext cx="2760364" cy="1088738"/>
              <a:chOff x="5378456" y="2905119"/>
              <a:chExt cx="3286148" cy="1296116"/>
            </a:xfrm>
          </p:grpSpPr>
          <p:sp>
            <p:nvSpPr>
              <p:cNvPr id="29" name="모서리가 둥근 직사각형 28"/>
              <p:cNvSpPr/>
              <p:nvPr/>
            </p:nvSpPr>
            <p:spPr>
              <a:xfrm>
                <a:off x="5378456" y="2905119"/>
                <a:ext cx="3286148" cy="1296116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30" name="직각 삼각형 29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7" name="TextBox 228"/>
            <p:cNvSpPr txBox="1"/>
            <p:nvPr/>
          </p:nvSpPr>
          <p:spPr>
            <a:xfrm>
              <a:off x="5276703" y="3049265"/>
              <a:ext cx="2958535" cy="920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양성기관 증빙자료는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‘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평생교육시설 신고증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등       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기관 설치 근거 법령상의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증빙자료를 첨부해야 함</a:t>
              </a:r>
              <a:r>
                <a:rPr lang="en-US" altLang="ko-KR" sz="1400" spc="-100">
                  <a:latin typeface="나눔스퀘어라운드 Bold"/>
                  <a:ea typeface="나눔스퀘어라운드 Bold"/>
                </a:rPr>
                <a:t> </a:t>
              </a:r>
              <a:endParaRPr kumimoji="0" lang="en-US" altLang="ko-KR" sz="14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31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6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grpSp>
        <p:nvGrpSpPr>
          <p:cNvPr id="32" name="그룹 43"/>
          <p:cNvGrpSpPr/>
          <p:nvPr/>
        </p:nvGrpSpPr>
        <p:grpSpPr>
          <a:xfrm>
            <a:off x="500034" y="1571612"/>
            <a:ext cx="239168" cy="216024"/>
            <a:chOff x="317493" y="2636912"/>
            <a:chExt cx="333960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4" name="타원 33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5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sp>
        <p:nvSpPr>
          <p:cNvPr id="37" name="직사각형 36"/>
          <p:cNvSpPr/>
          <p:nvPr/>
        </p:nvSpPr>
        <p:spPr>
          <a:xfrm>
            <a:off x="642910" y="4500570"/>
            <a:ext cx="5572164" cy="19288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500034" y="4071942"/>
            <a:ext cx="239168" cy="216024"/>
            <a:chOff x="317493" y="2636912"/>
            <a:chExt cx="318890" cy="288032"/>
          </a:xfrm>
        </p:grpSpPr>
        <p:sp>
          <p:nvSpPr>
            <p:cNvPr id="65" name="타원 6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6" name="타원 65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67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69" name="그룹 43"/>
          <p:cNvGrpSpPr/>
          <p:nvPr/>
        </p:nvGrpSpPr>
        <p:grpSpPr>
          <a:xfrm>
            <a:off x="500034" y="4572008"/>
            <a:ext cx="239168" cy="216024"/>
            <a:chOff x="317493" y="2636912"/>
            <a:chExt cx="333959" cy="288032"/>
          </a:xfrm>
        </p:grpSpPr>
        <p:sp>
          <p:nvSpPr>
            <p:cNvPr id="70" name="타원 69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1" name="타원 70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72" name="TextBox 8"/>
            <p:cNvSpPr txBox="1"/>
            <p:nvPr/>
          </p:nvSpPr>
          <p:spPr>
            <a:xfrm>
              <a:off x="317493" y="2651564"/>
              <a:ext cx="333959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410776" y="1785926"/>
            <a:ext cx="5940000" cy="442915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" name="직사각형 12"/>
          <p:cNvSpPr/>
          <p:nvPr/>
        </p:nvSpPr>
        <p:spPr>
          <a:xfrm>
            <a:off x="2339752" y="3645024"/>
            <a:ext cx="3732446" cy="21414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14" name="그룹 43"/>
          <p:cNvGrpSpPr/>
          <p:nvPr/>
        </p:nvGrpSpPr>
        <p:grpSpPr>
          <a:xfrm>
            <a:off x="2046816" y="3713042"/>
            <a:ext cx="239168" cy="216024"/>
            <a:chOff x="317493" y="2636912"/>
            <a:chExt cx="333960" cy="288032"/>
          </a:xfrm>
        </p:grpSpPr>
        <p:sp>
          <p:nvSpPr>
            <p:cNvPr id="15" name="타원 14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18" name="그룹 45"/>
          <p:cNvGrpSpPr/>
          <p:nvPr/>
        </p:nvGrpSpPr>
        <p:grpSpPr>
          <a:xfrm>
            <a:off x="6587999" y="1627201"/>
            <a:ext cx="2556001" cy="1081720"/>
            <a:chOff x="5220071" y="1988849"/>
            <a:chExt cx="3015168" cy="2867026"/>
          </a:xfrm>
        </p:grpSpPr>
        <p:grpSp>
          <p:nvGrpSpPr>
            <p:cNvPr id="19" name="그룹 28"/>
            <p:cNvGrpSpPr/>
            <p:nvPr/>
          </p:nvGrpSpPr>
          <p:grpSpPr>
            <a:xfrm>
              <a:off x="5220072" y="1988849"/>
              <a:ext cx="2760364" cy="2867026"/>
              <a:chOff x="5378456" y="1714497"/>
              <a:chExt cx="3286148" cy="3413124"/>
            </a:xfrm>
          </p:grpSpPr>
          <p:sp>
            <p:nvSpPr>
              <p:cNvPr id="21" name="모서리가 둥근 직사각형 20"/>
              <p:cNvSpPr/>
              <p:nvPr/>
            </p:nvSpPr>
            <p:spPr>
              <a:xfrm>
                <a:off x="5378456" y="1714497"/>
                <a:ext cx="3286148" cy="3413124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22" name="직각 삼각형 21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0" name="TextBox 227"/>
            <p:cNvSpPr txBox="1"/>
            <p:nvPr/>
          </p:nvSpPr>
          <p:spPr>
            <a:xfrm>
              <a:off x="5220071" y="2135545"/>
              <a:ext cx="3015168" cy="25287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>
                  <a:latin typeface="나눔스퀘어라운드 Bold"/>
                  <a:ea typeface="나눔스퀘어라운드 Bold"/>
                </a:rPr>
                <a:t>① 계정신청 완료  </a:t>
              </a: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※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국가평생교육진흥원             </a:t>
              </a: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평생교육사자격실의 </a:t>
              </a:r>
            </a:p>
            <a:p>
              <a:pPr lvl="0">
                <a:defRPr/>
              </a:pPr>
              <a:r>
                <a:rPr lang="en-US" altLang="ko-KR" sz="1400">
                  <a:latin typeface="나눔스퀘어라운드 Bold"/>
                  <a:ea typeface="나눔스퀘어라운드 Bold"/>
                </a:rPr>
                <a:t>       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승인처리 후 로그인 </a:t>
              </a:r>
              <a:endParaRPr lang="en-US" altLang="ko-KR" sz="1400">
                <a:latin typeface="나눔스퀘어라운드 Bold"/>
                <a:ea typeface="나눔스퀘어라운드 Bold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평생교육사 </a:t>
            </a:r>
            <a:r>
              <a:rPr lang="ko-KR" altLang="en-US" sz="2200" b="1" dirty="0" smtClean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</a:t>
            </a:r>
            <a:r>
              <a:rPr lang="ko-KR" altLang="en-US" sz="2200" b="1" dirty="0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회원가입 화면</a:t>
            </a:r>
            <a:endParaRPr lang="en-US" altLang="ko-KR" sz="2200" b="1" dirty="0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4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7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45"/>
          <p:cNvGrpSpPr/>
          <p:nvPr/>
        </p:nvGrpSpPr>
        <p:grpSpPr>
          <a:xfrm>
            <a:off x="6588000" y="1627199"/>
            <a:ext cx="2448496" cy="1491214"/>
            <a:chOff x="5220072" y="1988839"/>
            <a:chExt cx="2888350" cy="3952355"/>
          </a:xfrm>
        </p:grpSpPr>
        <p:grpSp>
          <p:nvGrpSpPr>
            <p:cNvPr id="14" name="그룹 28"/>
            <p:cNvGrpSpPr/>
            <p:nvPr/>
          </p:nvGrpSpPr>
          <p:grpSpPr>
            <a:xfrm>
              <a:off x="5220072" y="1988839"/>
              <a:ext cx="2760364" cy="2503448"/>
              <a:chOff x="5378456" y="1714487"/>
              <a:chExt cx="3286148" cy="2980293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78456" y="1714487"/>
                <a:ext cx="3286148" cy="2980293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17" name="직각 삼각형 16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15" name="TextBox 227"/>
            <p:cNvSpPr txBox="1"/>
            <p:nvPr/>
          </p:nvSpPr>
          <p:spPr>
            <a:xfrm>
              <a:off x="5220072" y="2095150"/>
              <a:ext cx="2888350" cy="38460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① 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로그인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메뉴 클릭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          </a:t>
              </a:r>
            </a:p>
            <a:p>
              <a:pPr lvl="0"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양성기관 담당자 변경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’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          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   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메뉴 클릭</a:t>
              </a:r>
            </a:p>
            <a:p>
              <a:pPr>
                <a:lnSpc>
                  <a:spcPct val="150000"/>
                </a:lnSpc>
                <a:defRPr/>
              </a:pPr>
              <a:endParaRPr lang="en-US" altLang="ko-KR" sz="1400" dirty="0">
                <a:latin typeface="나눔스퀘어라운드 Bold"/>
                <a:ea typeface="나눔스퀘어라운드 Bold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ko-KR" sz="1400" dirty="0"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19" name="그룹 45"/>
          <p:cNvGrpSpPr/>
          <p:nvPr/>
        </p:nvGrpSpPr>
        <p:grpSpPr>
          <a:xfrm>
            <a:off x="6588224" y="4869161"/>
            <a:ext cx="2340000" cy="1488798"/>
            <a:chOff x="5220072" y="2988972"/>
            <a:chExt cx="2760364" cy="1040840"/>
          </a:xfrm>
        </p:grpSpPr>
        <p:grpSp>
          <p:nvGrpSpPr>
            <p:cNvPr id="20" name="그룹 29"/>
            <p:cNvGrpSpPr/>
            <p:nvPr/>
          </p:nvGrpSpPr>
          <p:grpSpPr>
            <a:xfrm>
              <a:off x="5220072" y="2988972"/>
              <a:ext cx="2760364" cy="1040840"/>
              <a:chOff x="5378456" y="2905119"/>
              <a:chExt cx="3286148" cy="1239094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5378456" y="2905119"/>
                <a:ext cx="3286148" cy="1239094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600"/>
              </a:p>
            </p:txBody>
          </p:sp>
          <p:sp>
            <p:nvSpPr>
              <p:cNvPr id="23" name="직각 삼각형 22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21" name="TextBox 228"/>
            <p:cNvSpPr txBox="1"/>
            <p:nvPr/>
          </p:nvSpPr>
          <p:spPr>
            <a:xfrm>
              <a:off x="5276702" y="3059920"/>
              <a:ext cx="2608259" cy="9203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4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양성기관 계정 정보는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/>
              </a:r>
              <a:br>
                <a:rPr lang="en-US" altLang="ko-KR" sz="1400">
                  <a:latin typeface="나눔스퀘어라운드 Bold"/>
                  <a:ea typeface="나눔스퀘어라운드 Bold"/>
                </a:rPr>
              </a:br>
              <a:r>
                <a:rPr lang="en-US" altLang="ko-KR" sz="140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‘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아이디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/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비밀번호 찾기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’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또는</a:t>
              </a:r>
              <a:r>
                <a:rPr lang="en-US" altLang="ko-KR" sz="1400" b="1">
                  <a:latin typeface="나눔스퀘어라운드 Bold"/>
                  <a:ea typeface="나눔스퀘어라운드 Bold"/>
                </a:rPr>
                <a:t> ‘1577-3867’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를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400" b="1">
                  <a:latin typeface="나눔스퀘어라운드 Bold"/>
                  <a:ea typeface="나눔스퀘어라운드 Bold"/>
                </a:rPr>
                <a:t>   </a:t>
              </a:r>
              <a:r>
                <a:rPr lang="ko-KR" altLang="en-US" sz="1400" b="1">
                  <a:latin typeface="나눔스퀘어라운드 Bold"/>
                  <a:ea typeface="나눔스퀘어라운드 Bold"/>
                </a:rPr>
                <a:t>통해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확인 가능합니다</a:t>
              </a:r>
              <a:r>
                <a:rPr lang="en-US" altLang="ko-KR" sz="1400">
                  <a:latin typeface="나눔스퀘어라운드 Bold"/>
                  <a:ea typeface="나눔스퀘어라운드 Bold"/>
                </a:rPr>
                <a:t>.</a:t>
              </a:r>
              <a:r>
                <a:rPr lang="en-US" altLang="ko-KR" sz="1400" spc="-100">
                  <a:latin typeface="나눔스퀘어라운드 Bold"/>
                  <a:ea typeface="나눔스퀘어라운드 Bold"/>
                </a:rPr>
                <a:t> </a:t>
              </a:r>
              <a:endParaRPr lang="en-US" altLang="ko-KR" sz="14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3286116" y="4214818"/>
            <a:ext cx="1826488" cy="1143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담당자 변경 로그인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30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8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  <p:grpSp>
        <p:nvGrpSpPr>
          <p:cNvPr id="25" name="그룹 43"/>
          <p:cNvGrpSpPr/>
          <p:nvPr/>
        </p:nvGrpSpPr>
        <p:grpSpPr>
          <a:xfrm>
            <a:off x="5690154" y="1498464"/>
            <a:ext cx="239168" cy="216024"/>
            <a:chOff x="317493" y="2636912"/>
            <a:chExt cx="333960" cy="288032"/>
          </a:xfrm>
        </p:grpSpPr>
        <p:sp>
          <p:nvSpPr>
            <p:cNvPr id="26" name="타원 25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7" name="타원 26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28" name="TextBox 8"/>
            <p:cNvSpPr txBox="1"/>
            <p:nvPr/>
          </p:nvSpPr>
          <p:spPr>
            <a:xfrm>
              <a:off x="317493" y="2651564"/>
              <a:ext cx="33396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546750" y="4301496"/>
            <a:ext cx="239168" cy="216024"/>
            <a:chOff x="317493" y="2636912"/>
            <a:chExt cx="318890" cy="288032"/>
          </a:xfrm>
        </p:grpSpPr>
        <p:sp>
          <p:nvSpPr>
            <p:cNvPr id="33" name="타원 32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4" name="타원 33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570413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직사각형 30"/>
          <p:cNvSpPr/>
          <p:nvPr/>
        </p:nvSpPr>
        <p:spPr>
          <a:xfrm>
            <a:off x="5652120" y="1772816"/>
            <a:ext cx="513888" cy="30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05148" y="4221088"/>
            <a:ext cx="942516" cy="306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395536" y="4077072"/>
            <a:ext cx="239168" cy="216024"/>
            <a:chOff x="317493" y="2636912"/>
            <a:chExt cx="318890" cy="288032"/>
          </a:xfrm>
        </p:grpSpPr>
        <p:sp>
          <p:nvSpPr>
            <p:cNvPr id="37" name="타원 36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dirty="0">
                <a:solidFill>
                  <a:schemeClr val="tx1"/>
                </a:solidFill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  <p:sp>
          <p:nvSpPr>
            <p:cNvPr id="39" name="TextBox 13"/>
            <p:cNvSpPr txBox="1"/>
            <p:nvPr/>
          </p:nvSpPr>
          <p:spPr>
            <a:xfrm>
              <a:off x="317493" y="2651564"/>
              <a:ext cx="318890" cy="26674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7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 pitchFamily="50" charset="-127"/>
                  <a:ea typeface="나눔스퀘어라운드 Regular" pitchFamily="50" charset="-127"/>
                </a:rPr>
                <a:t>2</a:t>
              </a:r>
              <a:endParaRPr lang="ko-KR" altLang="en-US" sz="7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 pitchFamily="50" charset="-127"/>
                <a:ea typeface="나눔스퀘어라운드 Regular" pitchFamily="50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/>
          <a:stretch>
            <a:fillRect/>
          </a:stretch>
        </p:blipFill>
        <p:spPr>
          <a:xfrm>
            <a:off x="571472" y="1500174"/>
            <a:ext cx="5572164" cy="4929221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" name="직사각형 28"/>
          <p:cNvSpPr/>
          <p:nvPr/>
        </p:nvSpPr>
        <p:spPr>
          <a:xfrm>
            <a:off x="2071670" y="2143116"/>
            <a:ext cx="4000528" cy="24288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>
              <a:latin typeface="나눔스퀘어라운드 Regular"/>
              <a:ea typeface="나눔스퀘어라운드 Regular"/>
            </a:endParaRPr>
          </a:p>
        </p:txBody>
      </p:sp>
      <p:grpSp>
        <p:nvGrpSpPr>
          <p:cNvPr id="5" name="그룹 43"/>
          <p:cNvGrpSpPr/>
          <p:nvPr/>
        </p:nvGrpSpPr>
        <p:grpSpPr>
          <a:xfrm>
            <a:off x="2699792" y="2204864"/>
            <a:ext cx="239168" cy="216024"/>
            <a:chOff x="317493" y="2636912"/>
            <a:chExt cx="333960" cy="288032"/>
          </a:xfrm>
        </p:grpSpPr>
        <p:sp>
          <p:nvSpPr>
            <p:cNvPr id="31" name="타원 3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3" name="타원 32"/>
            <p:cNvSpPr/>
            <p:nvPr/>
          </p:nvSpPr>
          <p:spPr>
            <a:xfrm>
              <a:off x="359116" y="2672503"/>
              <a:ext cx="216231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5" name="TextBox 8"/>
            <p:cNvSpPr txBox="1"/>
            <p:nvPr/>
          </p:nvSpPr>
          <p:spPr>
            <a:xfrm>
              <a:off x="317492" y="2651564"/>
              <a:ext cx="374495" cy="26674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1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6" name="그룹 35"/>
          <p:cNvGrpSpPr/>
          <p:nvPr/>
        </p:nvGrpSpPr>
        <p:grpSpPr>
          <a:xfrm>
            <a:off x="4980904" y="2420888"/>
            <a:ext cx="239168" cy="216024"/>
            <a:chOff x="317493" y="2636912"/>
            <a:chExt cx="318890" cy="288032"/>
          </a:xfrm>
        </p:grpSpPr>
        <p:sp>
          <p:nvSpPr>
            <p:cNvPr id="37" name="타원 36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39" name="TextBox 13"/>
            <p:cNvSpPr txBox="1"/>
            <p:nvPr/>
          </p:nvSpPr>
          <p:spPr>
            <a:xfrm>
              <a:off x="317493" y="2651564"/>
              <a:ext cx="357133" cy="2611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2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7" name="그룹 43"/>
          <p:cNvGrpSpPr/>
          <p:nvPr/>
        </p:nvGrpSpPr>
        <p:grpSpPr>
          <a:xfrm>
            <a:off x="2051720" y="4077072"/>
            <a:ext cx="239168" cy="216024"/>
            <a:chOff x="317493" y="2636912"/>
            <a:chExt cx="333959" cy="288032"/>
          </a:xfrm>
        </p:grpSpPr>
        <p:sp>
          <p:nvSpPr>
            <p:cNvPr id="41" name="타원 40"/>
            <p:cNvSpPr/>
            <p:nvPr/>
          </p:nvSpPr>
          <p:spPr>
            <a:xfrm>
              <a:off x="323528" y="2636912"/>
              <a:ext cx="288032" cy="288032"/>
            </a:xfrm>
            <a:prstGeom prst="ellipse">
              <a:avLst/>
            </a:prstGeom>
            <a:solidFill>
              <a:srgbClr val="5DD8FF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>
                <a:solidFill>
                  <a:schemeClr val="tx1"/>
                </a:solidFill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2" name="타원 41"/>
            <p:cNvSpPr/>
            <p:nvPr/>
          </p:nvSpPr>
          <p:spPr>
            <a:xfrm>
              <a:off x="359116" y="2672500"/>
              <a:ext cx="216232" cy="216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317492" y="2651562"/>
              <a:ext cx="374877" cy="261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ko-KR" sz="700" b="1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나눔스퀘어라운드 Regular"/>
                  <a:ea typeface="나눔스퀘어라운드 Regular"/>
                </a:rPr>
                <a:t>3</a:t>
              </a:r>
              <a:endParaRPr lang="ko-KR" altLang="en-US" sz="7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나눔스퀘어라운드 Regular"/>
                <a:ea typeface="나눔스퀘어라운드 Regular"/>
              </a:endParaRPr>
            </a:p>
          </p:txBody>
        </p:sp>
      </p:grpSp>
      <p:grpSp>
        <p:nvGrpSpPr>
          <p:cNvPr id="8" name="그룹 43"/>
          <p:cNvGrpSpPr/>
          <p:nvPr/>
        </p:nvGrpSpPr>
        <p:grpSpPr>
          <a:xfrm>
            <a:off x="6588000" y="1598730"/>
            <a:ext cx="2664520" cy="1544519"/>
            <a:chOff x="5220072" y="1913384"/>
            <a:chExt cx="2960261" cy="2684694"/>
          </a:xfrm>
        </p:grpSpPr>
        <p:grpSp>
          <p:nvGrpSpPr>
            <p:cNvPr id="9" name="그룹 28"/>
            <p:cNvGrpSpPr/>
            <p:nvPr/>
          </p:nvGrpSpPr>
          <p:grpSpPr>
            <a:xfrm>
              <a:off x="5220072" y="1988842"/>
              <a:ext cx="2760364" cy="2609236"/>
              <a:chOff x="5378454" y="1714489"/>
              <a:chExt cx="3286148" cy="3106231"/>
            </a:xfrm>
          </p:grpSpPr>
          <p:sp>
            <p:nvSpPr>
              <p:cNvPr id="47" name="모서리가 둥근 직사각형 46"/>
              <p:cNvSpPr/>
              <p:nvPr/>
            </p:nvSpPr>
            <p:spPr>
              <a:xfrm>
                <a:off x="5378454" y="1714489"/>
                <a:ext cx="3286148" cy="3106231"/>
              </a:xfrm>
              <a:prstGeom prst="roundRect">
                <a:avLst>
                  <a:gd name="adj" fmla="val 7449"/>
                </a:avLst>
              </a:prstGeom>
              <a:solidFill>
                <a:srgbClr val="77B2BA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400"/>
              </a:p>
            </p:txBody>
          </p:sp>
          <p:sp>
            <p:nvSpPr>
              <p:cNvPr id="48" name="직각 삼각형 47"/>
              <p:cNvSpPr/>
              <p:nvPr/>
            </p:nvSpPr>
            <p:spPr>
              <a:xfrm rot="5400000" flipV="1">
                <a:off x="8475012" y="1786945"/>
                <a:ext cx="120953" cy="119668"/>
              </a:xfrm>
              <a:prstGeom prst="rtTriangle">
                <a:avLst/>
              </a:prstGeom>
              <a:solidFill>
                <a:srgbClr val="77B2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46" name="TextBox 227"/>
            <p:cNvSpPr txBox="1"/>
            <p:nvPr/>
          </p:nvSpPr>
          <p:spPr>
            <a:xfrm>
              <a:off x="5220073" y="1913384"/>
              <a:ext cx="2960260" cy="24074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① 변경 담당자 정보 입력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② 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본인인증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필수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ko-KR" altLang="en-US" sz="1400" dirty="0">
                  <a:latin typeface="나눔스퀘어라운드 Bold"/>
                  <a:ea typeface="나눔스퀘어라운드 Bold"/>
                </a:rPr>
                <a:t>③</a:t>
              </a:r>
              <a:r>
                <a:rPr lang="en-US" altLang="ko-KR" sz="1400" dirty="0">
                  <a:latin typeface="나눔스퀘어라운드 Bold"/>
                  <a:ea typeface="나눔스퀘어라운드 Bold"/>
                </a:rPr>
                <a:t> 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‘</a:t>
              </a:r>
              <a:r>
                <a:rPr lang="ko-KR" altLang="en-US" sz="1400" b="1" dirty="0">
                  <a:latin typeface="나눔스퀘어라운드 Bold"/>
                  <a:ea typeface="나눔스퀘어라운드 Bold"/>
                </a:rPr>
                <a:t>증빙자료</a:t>
              </a:r>
              <a:r>
                <a:rPr lang="en-US" altLang="ko-KR" sz="1400" b="1" dirty="0">
                  <a:latin typeface="나눔스퀘어라운드 Bold"/>
                  <a:ea typeface="나눔스퀘어라운드 Bold"/>
                </a:rPr>
                <a:t>’  </a:t>
              </a:r>
              <a:r>
                <a:rPr lang="ko-KR" altLang="en-US" sz="1400" dirty="0" smtClean="0">
                  <a:latin typeface="나눔스퀘어라운드 Bold"/>
                  <a:ea typeface="나눔스퀘어라운드 Bold"/>
                </a:rPr>
                <a:t>첨부</a:t>
              </a: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/>
              </a:r>
              <a:br>
                <a:rPr lang="en-US" altLang="ko-KR" sz="1400" dirty="0" smtClean="0">
                  <a:latin typeface="나눔스퀘어라운드 Bold"/>
                  <a:ea typeface="나눔스퀘어라운드 Bold"/>
                </a:rPr>
              </a:br>
              <a:r>
                <a:rPr lang="en-US" altLang="ko-KR" sz="1400" dirty="0" smtClean="0">
                  <a:latin typeface="나눔스퀘어라운드 Bold"/>
                  <a:ea typeface="나눔스퀘어라운드 Bold"/>
                </a:rPr>
                <a:t>※ </a:t>
              </a:r>
              <a:r>
                <a:rPr lang="ko-KR" altLang="en-US" sz="1400" dirty="0">
                  <a:latin typeface="나눔스퀘어라운드 Bold"/>
                  <a:ea typeface="나눔스퀘어라운드 Bold"/>
                </a:rPr>
                <a:t>담당자 </a:t>
              </a:r>
              <a:r>
                <a:rPr lang="ko-KR" altLang="en-US" sz="1400">
                  <a:latin typeface="나눔스퀘어라운드 Bold"/>
                  <a:ea typeface="나눔스퀘어라운드 Bold"/>
                </a:rPr>
                <a:t>변경 </a:t>
              </a:r>
              <a:r>
                <a:rPr lang="ko-KR" altLang="en-US" sz="1400" smtClean="0">
                  <a:latin typeface="나눔스퀘어라운드 Bold"/>
                  <a:ea typeface="나눔스퀘어라운드 Bold"/>
                </a:rPr>
                <a:t>확인서</a:t>
              </a:r>
              <a:endParaRPr lang="en-US" altLang="ko-KR" sz="1400" dirty="0">
                <a:latin typeface="나눔스퀘어라운드 Bold"/>
                <a:ea typeface="나눔스퀘어라운드 Bold"/>
              </a:endParaRPr>
            </a:p>
          </p:txBody>
        </p:sp>
      </p:grpSp>
      <p:grpSp>
        <p:nvGrpSpPr>
          <p:cNvPr id="10" name="그룹 45"/>
          <p:cNvGrpSpPr/>
          <p:nvPr/>
        </p:nvGrpSpPr>
        <p:grpSpPr>
          <a:xfrm>
            <a:off x="6588224" y="4941168"/>
            <a:ext cx="2340000" cy="1296149"/>
            <a:chOff x="5220072" y="2988972"/>
            <a:chExt cx="2760364" cy="906156"/>
          </a:xfrm>
        </p:grpSpPr>
        <p:grpSp>
          <p:nvGrpSpPr>
            <p:cNvPr id="11" name="그룹 29"/>
            <p:cNvGrpSpPr/>
            <p:nvPr/>
          </p:nvGrpSpPr>
          <p:grpSpPr>
            <a:xfrm>
              <a:off x="5220072" y="2988972"/>
              <a:ext cx="2760364" cy="906156"/>
              <a:chOff x="5378455" y="2905116"/>
              <a:chExt cx="3286148" cy="1078755"/>
            </a:xfrm>
          </p:grpSpPr>
          <p:sp>
            <p:nvSpPr>
              <p:cNvPr id="52" name="모서리가 둥근 직사각형 51"/>
              <p:cNvSpPr/>
              <p:nvPr/>
            </p:nvSpPr>
            <p:spPr>
              <a:xfrm>
                <a:off x="5378455" y="2905116"/>
                <a:ext cx="3286148" cy="1078755"/>
              </a:xfrm>
              <a:prstGeom prst="roundRect">
                <a:avLst>
                  <a:gd name="adj" fmla="val 7449"/>
                </a:avLst>
              </a:prstGeom>
              <a:solidFill>
                <a:srgbClr val="E33D1B">
                  <a:alpha val="1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  <p:sp>
            <p:nvSpPr>
              <p:cNvPr id="53" name="직각 삼각형 52"/>
              <p:cNvSpPr/>
              <p:nvPr/>
            </p:nvSpPr>
            <p:spPr>
              <a:xfrm rot="5400000" flipV="1">
                <a:off x="8475012" y="2975689"/>
                <a:ext cx="120953" cy="119668"/>
              </a:xfrm>
              <a:prstGeom prst="rtTriangle">
                <a:avLst/>
              </a:prstGeom>
              <a:solidFill>
                <a:srgbClr val="E33D1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/>
              </a:p>
            </p:txBody>
          </p:sp>
        </p:grpSp>
        <p:sp>
          <p:nvSpPr>
            <p:cNvPr id="51" name="TextBox 228"/>
            <p:cNvSpPr txBox="1"/>
            <p:nvPr/>
          </p:nvSpPr>
          <p:spPr>
            <a:xfrm>
              <a:off x="5294680" y="3049266"/>
              <a:ext cx="2608259" cy="806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500" b="1">
                  <a:solidFill>
                    <a:srgbClr val="E33D1B"/>
                  </a:solidFill>
                  <a:latin typeface="나눔스퀘어라운드 Bold"/>
                  <a:ea typeface="나눔스퀘어라운드 Bold"/>
                  <a:cs typeface="Arial"/>
                </a:rPr>
                <a:t>  주요 포인트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b="1">
                  <a:latin typeface="나눔스퀘어라운드 Bold"/>
                  <a:ea typeface="나눔스퀘어라운드 Bold"/>
                </a:rPr>
                <a:t>∙</a:t>
              </a:r>
              <a:r>
                <a:rPr lang="en-US" altLang="ko-KR" sz="1500">
                  <a:latin typeface="나눔스퀘어라운드 Bold"/>
                  <a:ea typeface="나눔스퀘어라운드 Bold"/>
                </a:rPr>
                <a:t> </a:t>
              </a:r>
              <a:r>
                <a:rPr lang="ko-KR" altLang="en-US" sz="1500">
                  <a:latin typeface="나눔스퀘어라운드 Bold"/>
                  <a:ea typeface="나눔스퀘어라운드 Bold"/>
                </a:rPr>
                <a:t>양성기관 정보는 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b="1">
                  <a:latin typeface="나눔스퀘어라운드 Bold"/>
                  <a:ea typeface="나눔스퀘어라운드 Bold"/>
                </a:rPr>
                <a:t> ‘</a:t>
              </a:r>
              <a:r>
                <a:rPr lang="en-US" altLang="ko-KR" sz="1500" b="1" spc="100">
                  <a:latin typeface="나눔스퀘어라운드 Bold"/>
                  <a:ea typeface="나눔스퀘어라운드 Bold"/>
                </a:rPr>
                <a:t>MYPAGE</a:t>
              </a:r>
              <a:r>
                <a:rPr lang="en-US" altLang="ko-KR" sz="1500" b="1">
                  <a:latin typeface="나눔스퀘어라운드 Bold"/>
                  <a:ea typeface="나눔스퀘어라운드 Bold"/>
                </a:rPr>
                <a:t>’ </a:t>
              </a:r>
              <a:r>
                <a:rPr lang="ko-KR" altLang="en-US" sz="1500" spc="-100">
                  <a:latin typeface="나눔스퀘어라운드 Bold"/>
                  <a:ea typeface="나눔스퀘어라운드 Bold"/>
                </a:rPr>
                <a:t>메뉴에서 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en-US" altLang="ko-KR" sz="1500" spc="-100">
                  <a:latin typeface="나눔스퀘어라운드 Bold"/>
                  <a:ea typeface="나눔스퀘어라운드 Bold"/>
                </a:rPr>
                <a:t>  </a:t>
              </a:r>
              <a:r>
                <a:rPr lang="ko-KR" altLang="en-US" sz="1500" spc="-100">
                  <a:latin typeface="나눔스퀘어라운드 Bold"/>
                  <a:ea typeface="나눔스퀘어라운드 Bold"/>
                </a:rPr>
                <a:t>수정 가능합니다</a:t>
              </a:r>
              <a:r>
                <a:rPr lang="en-US" altLang="ko-KR" sz="1500" spc="-100">
                  <a:latin typeface="나눔스퀘어라운드 Bold"/>
                  <a:ea typeface="나눔스퀘어라운드 Bold"/>
                </a:rPr>
                <a:t>. </a:t>
              </a:r>
              <a:endParaRPr kumimoji="0" lang="en-US" altLang="ko-KR" sz="1500" spc="-100"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  <a:cs typeface="Arial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63514" y="937408"/>
            <a:ext cx="8280000" cy="451119"/>
          </a:xfrm>
          <a:prstGeom prst="rect">
            <a:avLst/>
          </a:prstGeom>
          <a:noFill/>
        </p:spPr>
        <p:txBody>
          <a:bodyPr wrap="none" anchor="t">
            <a:noAutofit/>
          </a:bodyPr>
          <a:lstStyle/>
          <a:p>
            <a:pPr lvl="0">
              <a:defRPr/>
            </a:pPr>
            <a:r>
              <a:rPr lang="ko-KR" altLang="en-US" sz="2200" b="1">
                <a:ln w="9525"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라운드 Bold"/>
                <a:ea typeface="나눔스퀘어라운드 Bold"/>
              </a:rPr>
              <a:t>양성기관 담당자 변경 화면</a:t>
            </a:r>
            <a:endParaRPr lang="en-US" altLang="ko-KR" sz="2200" b="1">
              <a:ln w="9525"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라운드 Bold"/>
              <a:ea typeface="나눔스퀘어라운드 Bold"/>
            </a:endParaRPr>
          </a:p>
        </p:txBody>
      </p:sp>
      <p:sp>
        <p:nvSpPr>
          <p:cNvPr id="28" name="슬라이드 번호 개체 틀 1"/>
          <p:cNvSpPr txBox="1"/>
          <p:nvPr/>
        </p:nvSpPr>
        <p:spPr>
          <a:xfrm>
            <a:off x="7010400" y="6519863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fld id="{7C5BBE41-034F-47B1-83CD-76FAA7CB97D5}" type="slidenum">
              <a:rPr kumimoji="0" lang="en-US" altLang="en-US" sz="1800" b="0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나눔스퀘어라운드 Bold"/>
                <a:ea typeface="나눔스퀘어라운드 Bold"/>
                <a:cs typeface="+mn-cs"/>
              </a:rPr>
              <a:pPr marL="0" marR="0" lvl="0" indent="0" algn="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t>9</a:t>
            </a:fld>
            <a:endParaRPr kumimoji="0" lang="en-US" altLang="en-US" sz="1800" b="0" i="0" u="none" strike="noStrike" kern="1200" cap="none" spc="0" normalizeH="0" baseline="0">
              <a:solidFill>
                <a:schemeClr val="tx1"/>
              </a:solidFill>
              <a:effectLst/>
              <a:uLnTx/>
              <a:uFillTx/>
              <a:latin typeface="나눔스퀘어라운드 Bold"/>
              <a:ea typeface="나눔스퀘어라운드 Bold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noFill/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spDef>
    <a:lnDef>
      <a:spPr>
        <a:solidFill>
          <a:schemeClr val="accent1"/>
        </a:solidFill>
        <a:ln w="9525" cap="flat" cmpd="sng" algn="ctr">
          <a:noFill/>
          <a:prstDash val="solid"/>
          <a:round/>
          <a:headEnd w="med" len="med"/>
          <a:tailEnd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FontTx/>
          <a:buNone/>
          <a:defRPr kumimoji="1" lang="ko-KR" altLang="en-US" sz="1800" b="0" i="0" u="none" strike="noStrike" cap="none" normalizeH="0" baseline="0" smtClean="0">
            <a:solidFill>
              <a:schemeClr val="tx1"/>
            </a:solidFill>
            <a:effectLst/>
            <a:latin typeface="굴림"/>
            <a:ea typeface="굴림"/>
          </a:defRPr>
        </a:defPPr>
      </a:lst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1075</Words>
  <Application>Microsoft Office PowerPoint</Application>
  <PresentationFormat>화면 슬라이드 쇼(4:3)</PresentationFormat>
  <Paragraphs>365</Paragraphs>
  <Slides>31</Slides>
  <Notes>30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1_기본 디자인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hyejin</dc:creator>
  <cp:lastModifiedBy>권량현</cp:lastModifiedBy>
  <cp:revision>796</cp:revision>
  <dcterms:created xsi:type="dcterms:W3CDTF">2016-05-20T07:23:02Z</dcterms:created>
  <dcterms:modified xsi:type="dcterms:W3CDTF">2025-01-03T02:30:29Z</dcterms:modified>
  <cp:version/>
</cp:coreProperties>
</file>